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33"/>
  </p:notesMasterIdLst>
  <p:sldIdLst>
    <p:sldId id="633" r:id="rId5"/>
    <p:sldId id="273" r:id="rId6"/>
    <p:sldId id="669" r:id="rId7"/>
    <p:sldId id="618" r:id="rId8"/>
    <p:sldId id="657" r:id="rId9"/>
    <p:sldId id="660" r:id="rId10"/>
    <p:sldId id="668" r:id="rId11"/>
    <p:sldId id="671" r:id="rId12"/>
    <p:sldId id="676" r:id="rId13"/>
    <p:sldId id="666" r:id="rId14"/>
    <p:sldId id="679" r:id="rId15"/>
    <p:sldId id="672" r:id="rId16"/>
    <p:sldId id="677" r:id="rId17"/>
    <p:sldId id="670" r:id="rId18"/>
    <p:sldId id="653" r:id="rId19"/>
    <p:sldId id="681" r:id="rId20"/>
    <p:sldId id="673" r:id="rId21"/>
    <p:sldId id="678" r:id="rId22"/>
    <p:sldId id="683" r:id="rId23"/>
    <p:sldId id="682" r:id="rId24"/>
    <p:sldId id="684" r:id="rId25"/>
    <p:sldId id="692" r:id="rId26"/>
    <p:sldId id="687" r:id="rId27"/>
    <p:sldId id="688" r:id="rId28"/>
    <p:sldId id="690" r:id="rId29"/>
    <p:sldId id="691" r:id="rId30"/>
    <p:sldId id="686" r:id="rId31"/>
    <p:sldId id="68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 Andrée" initials="BA" lastIdx="1" clrIdx="0">
    <p:extLst>
      <p:ext uri="{19B8F6BF-5375-455C-9EA6-DF929625EA0E}">
        <p15:presenceInfo xmlns:p15="http://schemas.microsoft.com/office/powerpoint/2012/main" userId="6c561eb4e9ae7fe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47"/>
    <a:srgbClr val="FF7979"/>
    <a:srgbClr val="C80000"/>
    <a:srgbClr val="5F2C09"/>
    <a:srgbClr val="FAE61E"/>
    <a:srgbClr val="E67800"/>
    <a:srgbClr val="E65514"/>
    <a:srgbClr val="E2A7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13" autoAdjust="0"/>
    <p:restoredTop sz="96374" autoAdjust="0"/>
  </p:normalViewPr>
  <p:slideViewPr>
    <p:cSldViewPr snapToGrid="0">
      <p:cViewPr>
        <p:scale>
          <a:sx n="150" d="100"/>
          <a:sy n="150" d="100"/>
        </p:scale>
        <p:origin x="1973" y="1277"/>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60" d="100"/>
        <a:sy n="60" d="100"/>
      </p:scale>
      <p:origin x="0" y="-107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boand\Downloads\WFP_2021Feb11_Yemen_FoodPricesData.csv"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boand\Downloads\WFP_2021Feb11_Yemen_FoodPricesData.csv"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aseline="0" dirty="0"/>
              <a:t>Same prices in Al </a:t>
            </a:r>
            <a:r>
              <a:rPr lang="en-US" baseline="0" dirty="0" err="1"/>
              <a:t>Hudaydah</a:t>
            </a:r>
            <a:r>
              <a:rPr lang="en-US" baseline="0" dirty="0"/>
              <a:t> City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1249051118117952E-2"/>
          <c:y val="0.1068721843678645"/>
          <c:w val="0.91250983143579245"/>
          <c:h val="0.65010472971746569"/>
        </c:manualLayout>
      </c:layout>
      <c:lineChart>
        <c:grouping val="standard"/>
        <c:varyColors val="0"/>
        <c:ser>
          <c:idx val="0"/>
          <c:order val="0"/>
          <c:tx>
            <c:strRef>
              <c:f>WFP_2021Feb11_Yemen_FoodPricesD!$D$1</c:f>
              <c:strCache>
                <c:ptCount val="1"/>
                <c:pt idx="0">
                  <c:v>Wheat flour</c:v>
                </c:pt>
              </c:strCache>
            </c:strRef>
          </c:tx>
          <c:spPr>
            <a:ln w="28575" cap="rnd">
              <a:solidFill>
                <a:schemeClr val="accent1"/>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WFP_2021Feb11_Yemen_FoodPricesD!$D$2:$D$623</c:f>
              <c:numCache>
                <c:formatCode>General</c:formatCode>
                <c:ptCount val="622"/>
                <c:pt idx="0">
                  <c:v>130</c:v>
                </c:pt>
                <c:pt idx="1">
                  <c:v>125</c:v>
                </c:pt>
                <c:pt idx="2">
                  <c:v>130</c:v>
                </c:pt>
                <c:pt idx="4">
                  <c:v>145</c:v>
                </c:pt>
                <c:pt idx="5">
                  <c:v>150</c:v>
                </c:pt>
                <c:pt idx="6">
                  <c:v>150</c:v>
                </c:pt>
                <c:pt idx="7">
                  <c:v>140</c:v>
                </c:pt>
                <c:pt idx="8">
                  <c:v>135</c:v>
                </c:pt>
                <c:pt idx="9">
                  <c:v>140</c:v>
                </c:pt>
                <c:pt idx="10">
                  <c:v>150</c:v>
                </c:pt>
                <c:pt idx="11">
                  <c:v>140</c:v>
                </c:pt>
                <c:pt idx="12">
                  <c:v>135</c:v>
                </c:pt>
                <c:pt idx="13">
                  <c:v>137.5</c:v>
                </c:pt>
                <c:pt idx="14">
                  <c:v>160</c:v>
                </c:pt>
                <c:pt idx="15">
                  <c:v>190</c:v>
                </c:pt>
                <c:pt idx="16">
                  <c:v>190</c:v>
                </c:pt>
                <c:pt idx="17">
                  <c:v>205</c:v>
                </c:pt>
                <c:pt idx="18">
                  <c:v>160</c:v>
                </c:pt>
                <c:pt idx="19">
                  <c:v>173.33330000000001</c:v>
                </c:pt>
                <c:pt idx="20">
                  <c:v>240</c:v>
                </c:pt>
                <c:pt idx="21">
                  <c:v>245</c:v>
                </c:pt>
                <c:pt idx="22">
                  <c:v>231</c:v>
                </c:pt>
                <c:pt idx="23">
                  <c:v>157</c:v>
                </c:pt>
                <c:pt idx="24">
                  <c:v>136</c:v>
                </c:pt>
                <c:pt idx="25">
                  <c:v>134</c:v>
                </c:pt>
                <c:pt idx="26">
                  <c:v>136</c:v>
                </c:pt>
                <c:pt idx="27">
                  <c:v>148</c:v>
                </c:pt>
                <c:pt idx="28">
                  <c:v>154</c:v>
                </c:pt>
                <c:pt idx="29">
                  <c:v>165</c:v>
                </c:pt>
                <c:pt idx="30">
                  <c:v>163</c:v>
                </c:pt>
                <c:pt idx="31">
                  <c:v>148</c:v>
                </c:pt>
                <c:pt idx="32">
                  <c:v>140</c:v>
                </c:pt>
                <c:pt idx="33">
                  <c:v>138</c:v>
                </c:pt>
                <c:pt idx="34">
                  <c:v>142</c:v>
                </c:pt>
                <c:pt idx="35">
                  <c:v>152</c:v>
                </c:pt>
              </c:numCache>
            </c:numRef>
          </c:val>
          <c:smooth val="0"/>
          <c:extLst>
            <c:ext xmlns:c16="http://schemas.microsoft.com/office/drawing/2014/chart" uri="{C3380CC4-5D6E-409C-BE32-E72D297353CC}">
              <c16:uniqueId val="{00000000-8F8A-4EFB-B483-5C8411CAF423}"/>
            </c:ext>
          </c:extLst>
        </c:ser>
        <c:ser>
          <c:idx val="2"/>
          <c:order val="2"/>
          <c:tx>
            <c:strRef>
              <c:f>WFP_2021Feb11_Yemen_FoodPricesD!$F$1</c:f>
              <c:strCache>
                <c:ptCount val="1"/>
                <c:pt idx="0">
                  <c:v>Imported Rice</c:v>
                </c:pt>
              </c:strCache>
            </c:strRef>
          </c:tx>
          <c:spPr>
            <a:ln w="28575" cap="rnd">
              <a:solidFill>
                <a:schemeClr val="accent3"/>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WFP_2021Feb11_Yemen_FoodPricesD!$F$2:$F$623</c:f>
              <c:numCache>
                <c:formatCode>General</c:formatCode>
                <c:ptCount val="622"/>
                <c:pt idx="0">
                  <c:v>400</c:v>
                </c:pt>
                <c:pt idx="1">
                  <c:v>320</c:v>
                </c:pt>
                <c:pt idx="2">
                  <c:v>300</c:v>
                </c:pt>
                <c:pt idx="4">
                  <c:v>400</c:v>
                </c:pt>
                <c:pt idx="5">
                  <c:v>420</c:v>
                </c:pt>
                <c:pt idx="6">
                  <c:v>442</c:v>
                </c:pt>
                <c:pt idx="7">
                  <c:v>400</c:v>
                </c:pt>
                <c:pt idx="8">
                  <c:v>390</c:v>
                </c:pt>
                <c:pt idx="9">
                  <c:v>220</c:v>
                </c:pt>
                <c:pt idx="10">
                  <c:v>200</c:v>
                </c:pt>
                <c:pt idx="11">
                  <c:v>220</c:v>
                </c:pt>
                <c:pt idx="12">
                  <c:v>300</c:v>
                </c:pt>
                <c:pt idx="13">
                  <c:v>287.5</c:v>
                </c:pt>
                <c:pt idx="14">
                  <c:v>295</c:v>
                </c:pt>
                <c:pt idx="15">
                  <c:v>305</c:v>
                </c:pt>
                <c:pt idx="29">
                  <c:v>407.5</c:v>
                </c:pt>
                <c:pt idx="30">
                  <c:v>450</c:v>
                </c:pt>
                <c:pt idx="31">
                  <c:v>443</c:v>
                </c:pt>
                <c:pt idx="32">
                  <c:v>410</c:v>
                </c:pt>
                <c:pt idx="33">
                  <c:v>410</c:v>
                </c:pt>
                <c:pt idx="34">
                  <c:v>409</c:v>
                </c:pt>
                <c:pt idx="35">
                  <c:v>413</c:v>
                </c:pt>
              </c:numCache>
            </c:numRef>
          </c:val>
          <c:smooth val="0"/>
          <c:extLst>
            <c:ext xmlns:c16="http://schemas.microsoft.com/office/drawing/2014/chart" uri="{C3380CC4-5D6E-409C-BE32-E72D297353CC}">
              <c16:uniqueId val="{00000001-8F8A-4EFB-B483-5C8411CAF423}"/>
            </c:ext>
          </c:extLst>
        </c:ser>
        <c:ser>
          <c:idx val="4"/>
          <c:order val="4"/>
          <c:tx>
            <c:strRef>
              <c:f>WFP_2021Feb11_Yemen_FoodPricesD!$H$1</c:f>
              <c:strCache>
                <c:ptCount val="1"/>
                <c:pt idx="0">
                  <c:v>Potatoes</c:v>
                </c:pt>
              </c:strCache>
            </c:strRef>
          </c:tx>
          <c:spPr>
            <a:ln w="28575" cap="rnd">
              <a:solidFill>
                <a:schemeClr val="accent5"/>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WFP_2021Feb11_Yemen_FoodPricesD!$H$2:$H$623</c:f>
              <c:numCache>
                <c:formatCode>General</c:formatCode>
                <c:ptCount val="622"/>
                <c:pt idx="0">
                  <c:v>200</c:v>
                </c:pt>
                <c:pt idx="1">
                  <c:v>133</c:v>
                </c:pt>
                <c:pt idx="2">
                  <c:v>100</c:v>
                </c:pt>
                <c:pt idx="4">
                  <c:v>200</c:v>
                </c:pt>
                <c:pt idx="5">
                  <c:v>200</c:v>
                </c:pt>
                <c:pt idx="6">
                  <c:v>200</c:v>
                </c:pt>
                <c:pt idx="7">
                  <c:v>200</c:v>
                </c:pt>
                <c:pt idx="8">
                  <c:v>210</c:v>
                </c:pt>
                <c:pt idx="9">
                  <c:v>250</c:v>
                </c:pt>
                <c:pt idx="10">
                  <c:v>250</c:v>
                </c:pt>
                <c:pt idx="11">
                  <c:v>230</c:v>
                </c:pt>
                <c:pt idx="12">
                  <c:v>200</c:v>
                </c:pt>
                <c:pt idx="13">
                  <c:v>200</c:v>
                </c:pt>
                <c:pt idx="14">
                  <c:v>220</c:v>
                </c:pt>
                <c:pt idx="15">
                  <c:v>235</c:v>
                </c:pt>
                <c:pt idx="16">
                  <c:v>175</c:v>
                </c:pt>
                <c:pt idx="17">
                  <c:v>175</c:v>
                </c:pt>
                <c:pt idx="18">
                  <c:v>200</c:v>
                </c:pt>
                <c:pt idx="19">
                  <c:v>288</c:v>
                </c:pt>
                <c:pt idx="20">
                  <c:v>300</c:v>
                </c:pt>
                <c:pt idx="21">
                  <c:v>275</c:v>
                </c:pt>
                <c:pt idx="22">
                  <c:v>250</c:v>
                </c:pt>
                <c:pt idx="23">
                  <c:v>213</c:v>
                </c:pt>
                <c:pt idx="24">
                  <c:v>250</c:v>
                </c:pt>
                <c:pt idx="25">
                  <c:v>275</c:v>
                </c:pt>
                <c:pt idx="26">
                  <c:v>238</c:v>
                </c:pt>
                <c:pt idx="27">
                  <c:v>317</c:v>
                </c:pt>
                <c:pt idx="28">
                  <c:v>213</c:v>
                </c:pt>
                <c:pt idx="29">
                  <c:v>237.5</c:v>
                </c:pt>
                <c:pt idx="30">
                  <c:v>313</c:v>
                </c:pt>
                <c:pt idx="31">
                  <c:v>263</c:v>
                </c:pt>
                <c:pt idx="32">
                  <c:v>300</c:v>
                </c:pt>
                <c:pt idx="33">
                  <c:v>350</c:v>
                </c:pt>
                <c:pt idx="34">
                  <c:v>310</c:v>
                </c:pt>
                <c:pt idx="35">
                  <c:v>263</c:v>
                </c:pt>
              </c:numCache>
            </c:numRef>
          </c:val>
          <c:smooth val="0"/>
          <c:extLst>
            <c:ext xmlns:c16="http://schemas.microsoft.com/office/drawing/2014/chart" uri="{C3380CC4-5D6E-409C-BE32-E72D297353CC}">
              <c16:uniqueId val="{00000002-8F8A-4EFB-B483-5C8411CAF423}"/>
            </c:ext>
          </c:extLst>
        </c:ser>
        <c:ser>
          <c:idx val="5"/>
          <c:order val="5"/>
          <c:tx>
            <c:strRef>
              <c:f>WFP_2021Feb11_Yemen_FoodPricesD!$I$1</c:f>
              <c:strCache>
                <c:ptCount val="1"/>
                <c:pt idx="0">
                  <c:v>Wheat</c:v>
                </c:pt>
              </c:strCache>
            </c:strRef>
          </c:tx>
          <c:spPr>
            <a:ln w="28575" cap="rnd">
              <a:solidFill>
                <a:schemeClr val="accent6"/>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WFP_2021Feb11_Yemen_FoodPricesD!$I$2:$I$623</c:f>
              <c:numCache>
                <c:formatCode>General</c:formatCode>
                <c:ptCount val="622"/>
                <c:pt idx="0">
                  <c:v>110</c:v>
                </c:pt>
                <c:pt idx="1">
                  <c:v>110</c:v>
                </c:pt>
                <c:pt idx="2">
                  <c:v>115</c:v>
                </c:pt>
                <c:pt idx="4">
                  <c:v>125</c:v>
                </c:pt>
                <c:pt idx="5">
                  <c:v>135</c:v>
                </c:pt>
                <c:pt idx="6">
                  <c:v>135</c:v>
                </c:pt>
                <c:pt idx="7">
                  <c:v>130</c:v>
                </c:pt>
                <c:pt idx="8">
                  <c:v>130</c:v>
                </c:pt>
                <c:pt idx="9">
                  <c:v>130</c:v>
                </c:pt>
                <c:pt idx="10">
                  <c:v>130</c:v>
                </c:pt>
                <c:pt idx="11">
                  <c:v>130</c:v>
                </c:pt>
                <c:pt idx="12">
                  <c:v>130</c:v>
                </c:pt>
                <c:pt idx="13">
                  <c:v>130</c:v>
                </c:pt>
                <c:pt idx="14">
                  <c:v>155</c:v>
                </c:pt>
                <c:pt idx="15">
                  <c:v>179</c:v>
                </c:pt>
                <c:pt idx="16">
                  <c:v>153</c:v>
                </c:pt>
                <c:pt idx="17">
                  <c:v>143</c:v>
                </c:pt>
                <c:pt idx="18">
                  <c:v>128</c:v>
                </c:pt>
                <c:pt idx="19">
                  <c:v>120</c:v>
                </c:pt>
                <c:pt idx="20">
                  <c:v>123</c:v>
                </c:pt>
                <c:pt idx="21">
                  <c:v>110</c:v>
                </c:pt>
                <c:pt idx="22">
                  <c:v>100</c:v>
                </c:pt>
                <c:pt idx="23">
                  <c:v>115</c:v>
                </c:pt>
                <c:pt idx="24">
                  <c:v>110</c:v>
                </c:pt>
                <c:pt idx="25">
                  <c:v>103</c:v>
                </c:pt>
                <c:pt idx="26">
                  <c:v>110</c:v>
                </c:pt>
                <c:pt idx="27">
                  <c:v>113</c:v>
                </c:pt>
                <c:pt idx="28">
                  <c:v>130</c:v>
                </c:pt>
                <c:pt idx="29">
                  <c:v>150</c:v>
                </c:pt>
                <c:pt idx="30">
                  <c:v>144</c:v>
                </c:pt>
                <c:pt idx="31">
                  <c:v>124</c:v>
                </c:pt>
                <c:pt idx="32">
                  <c:v>114</c:v>
                </c:pt>
                <c:pt idx="33">
                  <c:v>118</c:v>
                </c:pt>
                <c:pt idx="34">
                  <c:v>124</c:v>
                </c:pt>
                <c:pt idx="35">
                  <c:v>124</c:v>
                </c:pt>
              </c:numCache>
            </c:numRef>
          </c:val>
          <c:smooth val="0"/>
          <c:extLst>
            <c:ext xmlns:c16="http://schemas.microsoft.com/office/drawing/2014/chart" uri="{C3380CC4-5D6E-409C-BE32-E72D297353CC}">
              <c16:uniqueId val="{00000003-8F8A-4EFB-B483-5C8411CAF423}"/>
            </c:ext>
          </c:extLst>
        </c:ser>
        <c:dLbls>
          <c:showLegendKey val="0"/>
          <c:showVal val="0"/>
          <c:showCatName val="0"/>
          <c:showSerName val="0"/>
          <c:showPercent val="0"/>
          <c:showBubbleSize val="0"/>
        </c:dLbls>
        <c:smooth val="0"/>
        <c:axId val="509524744"/>
        <c:axId val="509523104"/>
        <c:extLst>
          <c:ext xmlns:c15="http://schemas.microsoft.com/office/drawing/2012/chart" uri="{02D57815-91ED-43cb-92C2-25804820EDAC}">
            <c15:filteredLineSeries>
              <c15:ser>
                <c:idx val="1"/>
                <c:order val="1"/>
                <c:tx>
                  <c:strRef>
                    <c:extLst>
                      <c:ext uri="{02D57815-91ED-43cb-92C2-25804820EDAC}">
                        <c15:formulaRef>
                          <c15:sqref>WFP_2021Feb11_Yemen_FoodPricesD!$E$1</c15:sqref>
                        </c15:formulaRef>
                      </c:ext>
                    </c:extLst>
                    <c:strCache>
                      <c:ptCount val="1"/>
                      <c:pt idx="0">
                        <c:v>Sorghum</c:v>
                      </c:pt>
                    </c:strCache>
                  </c:strRef>
                </c:tx>
                <c:spPr>
                  <a:ln w="28575" cap="rnd">
                    <a:solidFill>
                      <a:schemeClr val="accent2"/>
                    </a:solidFill>
                    <a:round/>
                  </a:ln>
                  <a:effectLst/>
                </c:spPr>
                <c:marker>
                  <c:symbol val="none"/>
                </c:marker>
                <c:cat>
                  <c:numRef>
                    <c:extLst>
                      <c:ext uri="{02D57815-91ED-43cb-92C2-25804820EDAC}">
                        <c15:formulaRef>
                          <c15:sqref>WFP_2021Feb11_Yemen_FoodPricesD!$C$2:$C$623</c15:sqref>
                        </c15:formulaRef>
                      </c:ext>
                    </c:extLst>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extLst>
                      <c:ext uri="{02D57815-91ED-43cb-92C2-25804820EDAC}">
                        <c15:formulaRef>
                          <c15:sqref>WFP_2021Feb11_Yemen_FoodPricesD!$E$2:$E$623</c15:sqref>
                        </c15:formulaRef>
                      </c:ext>
                    </c:extLst>
                    <c:numCache>
                      <c:formatCode>General</c:formatCode>
                      <c:ptCount val="622"/>
                      <c:pt idx="13">
                        <c:v>127</c:v>
                      </c:pt>
                      <c:pt idx="14">
                        <c:v>137</c:v>
                      </c:pt>
                      <c:pt idx="15">
                        <c:v>170</c:v>
                      </c:pt>
                      <c:pt idx="16">
                        <c:v>213</c:v>
                      </c:pt>
                      <c:pt idx="17">
                        <c:v>188</c:v>
                      </c:pt>
                      <c:pt idx="18">
                        <c:v>250</c:v>
                      </c:pt>
                      <c:pt idx="19">
                        <c:v>263</c:v>
                      </c:pt>
                      <c:pt idx="20">
                        <c:v>275</c:v>
                      </c:pt>
                      <c:pt idx="21">
                        <c:v>250</c:v>
                      </c:pt>
                      <c:pt idx="22">
                        <c:v>250</c:v>
                      </c:pt>
                      <c:pt idx="23">
                        <c:v>250</c:v>
                      </c:pt>
                      <c:pt idx="24">
                        <c:v>300</c:v>
                      </c:pt>
                      <c:pt idx="25">
                        <c:v>250</c:v>
                      </c:pt>
                      <c:pt idx="26">
                        <c:v>250</c:v>
                      </c:pt>
                      <c:pt idx="27">
                        <c:v>225</c:v>
                      </c:pt>
                      <c:pt idx="28">
                        <c:v>258</c:v>
                      </c:pt>
                      <c:pt idx="29">
                        <c:v>242</c:v>
                      </c:pt>
                      <c:pt idx="30">
                        <c:v>217</c:v>
                      </c:pt>
                      <c:pt idx="31">
                        <c:v>200</c:v>
                      </c:pt>
                      <c:pt idx="32">
                        <c:v>200</c:v>
                      </c:pt>
                      <c:pt idx="33">
                        <c:v>200</c:v>
                      </c:pt>
                      <c:pt idx="34">
                        <c:v>200</c:v>
                      </c:pt>
                      <c:pt idx="35">
                        <c:v>217</c:v>
                      </c:pt>
                    </c:numCache>
                  </c:numRef>
                </c:val>
                <c:smooth val="0"/>
                <c:extLst>
                  <c:ext xmlns:c16="http://schemas.microsoft.com/office/drawing/2014/chart" uri="{C3380CC4-5D6E-409C-BE32-E72D297353CC}">
                    <c16:uniqueId val="{00000004-8F8A-4EFB-B483-5C8411CAF42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WFP_2021Feb11_Yemen_FoodPricesD!$G$1</c15:sqref>
                        </c15:formulaRef>
                      </c:ext>
                    </c:extLst>
                    <c:strCache>
                      <c:ptCount val="1"/>
                      <c:pt idx="0">
                        <c:v>Millet</c:v>
                      </c:pt>
                    </c:strCache>
                  </c:strRef>
                </c:tx>
                <c:spPr>
                  <a:ln w="28575" cap="rnd">
                    <a:solidFill>
                      <a:schemeClr val="accent4"/>
                    </a:solidFill>
                    <a:round/>
                  </a:ln>
                  <a:effectLst/>
                </c:spPr>
                <c:marker>
                  <c:symbol val="none"/>
                </c:marker>
                <c:cat>
                  <c:numRef>
                    <c:extLst xmlns:c15="http://schemas.microsoft.com/office/drawing/2012/chart">
                      <c:ext xmlns:c15="http://schemas.microsoft.com/office/drawing/2012/chart" uri="{02D57815-91ED-43cb-92C2-25804820EDAC}">
                        <c15:formulaRef>
                          <c15:sqref>WFP_2021Feb11_Yemen_FoodPricesD!$C$2:$C$623</c15:sqref>
                        </c15:formulaRef>
                      </c:ext>
                    </c:extLst>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extLst xmlns:c15="http://schemas.microsoft.com/office/drawing/2012/chart">
                      <c:ext xmlns:c15="http://schemas.microsoft.com/office/drawing/2012/chart" uri="{02D57815-91ED-43cb-92C2-25804820EDAC}">
                        <c15:formulaRef>
                          <c15:sqref>WFP_2021Feb11_Yemen_FoodPricesD!$G$2:$G$623</c15:sqref>
                        </c15:formulaRef>
                      </c:ext>
                    </c:extLst>
                    <c:numCache>
                      <c:formatCode>General</c:formatCode>
                      <c:ptCount val="622"/>
                      <c:pt idx="13">
                        <c:v>127</c:v>
                      </c:pt>
                      <c:pt idx="14">
                        <c:v>127</c:v>
                      </c:pt>
                      <c:pt idx="15">
                        <c:v>150</c:v>
                      </c:pt>
                      <c:pt idx="16">
                        <c:v>213</c:v>
                      </c:pt>
                      <c:pt idx="17">
                        <c:v>250</c:v>
                      </c:pt>
                      <c:pt idx="18">
                        <c:v>250</c:v>
                      </c:pt>
                      <c:pt idx="19">
                        <c:v>188</c:v>
                      </c:pt>
                      <c:pt idx="20">
                        <c:v>195</c:v>
                      </c:pt>
                      <c:pt idx="21">
                        <c:v>238</c:v>
                      </c:pt>
                      <c:pt idx="22">
                        <c:v>250</c:v>
                      </c:pt>
                      <c:pt idx="23">
                        <c:v>238</c:v>
                      </c:pt>
                      <c:pt idx="24">
                        <c:v>225</c:v>
                      </c:pt>
                      <c:pt idx="25">
                        <c:v>238</c:v>
                      </c:pt>
                      <c:pt idx="26">
                        <c:v>238</c:v>
                      </c:pt>
                      <c:pt idx="27">
                        <c:v>158</c:v>
                      </c:pt>
                      <c:pt idx="28">
                        <c:v>163</c:v>
                      </c:pt>
                      <c:pt idx="29">
                        <c:v>192</c:v>
                      </c:pt>
                      <c:pt idx="30">
                        <c:v>200</c:v>
                      </c:pt>
                      <c:pt idx="31">
                        <c:v>200</c:v>
                      </c:pt>
                      <c:pt idx="32">
                        <c:v>205</c:v>
                      </c:pt>
                      <c:pt idx="33">
                        <c:v>200</c:v>
                      </c:pt>
                      <c:pt idx="34">
                        <c:v>200</c:v>
                      </c:pt>
                      <c:pt idx="35">
                        <c:v>200</c:v>
                      </c:pt>
                    </c:numCache>
                  </c:numRef>
                </c:val>
                <c:smooth val="0"/>
                <c:extLst xmlns:c15="http://schemas.microsoft.com/office/drawing/2012/chart">
                  <c:ext xmlns:c16="http://schemas.microsoft.com/office/drawing/2014/chart" uri="{C3380CC4-5D6E-409C-BE32-E72D297353CC}">
                    <c16:uniqueId val="{00000005-8F8A-4EFB-B483-5C8411CAF423}"/>
                  </c:ext>
                </c:extLst>
              </c15:ser>
            </c15:filteredLineSeries>
          </c:ext>
        </c:extLst>
      </c:lineChart>
      <c:dateAx>
        <c:axId val="509524744"/>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9523104"/>
        <c:crosses val="autoZero"/>
        <c:auto val="1"/>
        <c:lblOffset val="100"/>
        <c:baseTimeUnit val="months"/>
      </c:dateAx>
      <c:valAx>
        <c:axId val="509523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9524744"/>
        <c:crosses val="autoZero"/>
        <c:crossBetween val="between"/>
      </c:valAx>
      <c:spPr>
        <a:noFill/>
        <a:ln>
          <a:noFill/>
        </a:ln>
        <a:effectLst/>
      </c:spPr>
    </c:plotArea>
    <c:legend>
      <c:legendPos val="b"/>
      <c:layout>
        <c:manualLayout>
          <c:xMode val="edge"/>
          <c:yMode val="edge"/>
          <c:x val="0.24284323284683951"/>
          <c:y val="0.87933983976534735"/>
          <c:w val="0.51219098038258781"/>
          <c:h val="0.1206601602346526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tx2"/>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All prices, Aden City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6.1249051118117952E-2"/>
          <c:y val="0.1047710516652072"/>
          <c:w val="0.91250983143579245"/>
          <c:h val="0.64062205636345959"/>
        </c:manualLayout>
      </c:layout>
      <c:lineChart>
        <c:grouping val="standard"/>
        <c:varyColors val="0"/>
        <c:ser>
          <c:idx val="0"/>
          <c:order val="0"/>
          <c:tx>
            <c:strRef>
              <c:f>WFP_2021Feb11_Yemen_FoodPricesD!$Q$1</c:f>
              <c:strCache>
                <c:ptCount val="1"/>
                <c:pt idx="0">
                  <c:v>Wheat flour</c:v>
                </c:pt>
              </c:strCache>
            </c:strRef>
          </c:tx>
          <c:spPr>
            <a:ln w="28575" cap="rnd">
              <a:solidFill>
                <a:schemeClr val="accent1"/>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WFP_2021Feb11_Yemen_FoodPricesD!$Q$2:$Q$623</c:f>
              <c:numCache>
                <c:formatCode>General</c:formatCode>
                <c:ptCount val="622"/>
                <c:pt idx="0">
                  <c:v>140</c:v>
                </c:pt>
                <c:pt idx="1">
                  <c:v>135</c:v>
                </c:pt>
                <c:pt idx="2">
                  <c:v>130</c:v>
                </c:pt>
                <c:pt idx="4">
                  <c:v>140</c:v>
                </c:pt>
                <c:pt idx="5">
                  <c:v>143</c:v>
                </c:pt>
                <c:pt idx="6">
                  <c:v>145</c:v>
                </c:pt>
                <c:pt idx="7">
                  <c:v>145</c:v>
                </c:pt>
                <c:pt idx="8">
                  <c:v>140</c:v>
                </c:pt>
                <c:pt idx="9">
                  <c:v>130</c:v>
                </c:pt>
                <c:pt idx="10">
                  <c:v>130</c:v>
                </c:pt>
                <c:pt idx="11">
                  <c:v>130</c:v>
                </c:pt>
                <c:pt idx="12">
                  <c:v>140</c:v>
                </c:pt>
                <c:pt idx="13">
                  <c:v>141.25</c:v>
                </c:pt>
                <c:pt idx="14">
                  <c:v>155</c:v>
                </c:pt>
                <c:pt idx="15">
                  <c:v>220</c:v>
                </c:pt>
                <c:pt idx="16">
                  <c:v>255</c:v>
                </c:pt>
                <c:pt idx="17">
                  <c:v>279</c:v>
                </c:pt>
                <c:pt idx="18">
                  <c:v>275</c:v>
                </c:pt>
                <c:pt idx="19">
                  <c:v>176.66669999999999</c:v>
                </c:pt>
                <c:pt idx="20">
                  <c:v>200</c:v>
                </c:pt>
                <c:pt idx="21">
                  <c:v>205</c:v>
                </c:pt>
                <c:pt idx="22">
                  <c:v>206</c:v>
                </c:pt>
                <c:pt idx="23">
                  <c:v>152</c:v>
                </c:pt>
                <c:pt idx="24">
                  <c:v>155</c:v>
                </c:pt>
                <c:pt idx="25">
                  <c:v>154</c:v>
                </c:pt>
                <c:pt idx="26">
                  <c:v>158</c:v>
                </c:pt>
                <c:pt idx="27">
                  <c:v>156</c:v>
                </c:pt>
                <c:pt idx="28">
                  <c:v>153</c:v>
                </c:pt>
                <c:pt idx="29">
                  <c:v>171</c:v>
                </c:pt>
                <c:pt idx="30">
                  <c:v>165</c:v>
                </c:pt>
                <c:pt idx="31">
                  <c:v>170</c:v>
                </c:pt>
                <c:pt idx="32">
                  <c:v>170</c:v>
                </c:pt>
                <c:pt idx="33">
                  <c:v>176</c:v>
                </c:pt>
                <c:pt idx="34">
                  <c:v>177</c:v>
                </c:pt>
                <c:pt idx="35">
                  <c:v>179</c:v>
                </c:pt>
              </c:numCache>
            </c:numRef>
          </c:val>
          <c:smooth val="0"/>
          <c:extLst>
            <c:ext xmlns:c16="http://schemas.microsoft.com/office/drawing/2014/chart" uri="{C3380CC4-5D6E-409C-BE32-E72D297353CC}">
              <c16:uniqueId val="{00000000-EE83-445E-9D78-A8F15D8E5FAA}"/>
            </c:ext>
          </c:extLst>
        </c:ser>
        <c:ser>
          <c:idx val="1"/>
          <c:order val="1"/>
          <c:tx>
            <c:strRef>
              <c:f>WFP_2021Feb11_Yemen_FoodPricesD!$R$1</c:f>
              <c:strCache>
                <c:ptCount val="1"/>
                <c:pt idx="0">
                  <c:v>Imported Rice</c:v>
                </c:pt>
              </c:strCache>
            </c:strRef>
          </c:tx>
          <c:spPr>
            <a:ln w="28575" cap="rnd">
              <a:solidFill>
                <a:schemeClr val="accent3"/>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WFP_2021Feb11_Yemen_FoodPricesD!$R$2:$R$623</c:f>
              <c:numCache>
                <c:formatCode>General</c:formatCode>
                <c:ptCount val="622"/>
                <c:pt idx="0">
                  <c:v>230</c:v>
                </c:pt>
                <c:pt idx="1">
                  <c:v>180</c:v>
                </c:pt>
                <c:pt idx="2">
                  <c:v>180</c:v>
                </c:pt>
                <c:pt idx="4">
                  <c:v>210</c:v>
                </c:pt>
                <c:pt idx="5">
                  <c:v>215</c:v>
                </c:pt>
                <c:pt idx="6">
                  <c:v>215</c:v>
                </c:pt>
                <c:pt idx="7">
                  <c:v>210</c:v>
                </c:pt>
                <c:pt idx="8">
                  <c:v>200</c:v>
                </c:pt>
                <c:pt idx="9">
                  <c:v>220</c:v>
                </c:pt>
                <c:pt idx="10">
                  <c:v>200</c:v>
                </c:pt>
                <c:pt idx="11">
                  <c:v>200</c:v>
                </c:pt>
                <c:pt idx="12">
                  <c:v>200</c:v>
                </c:pt>
                <c:pt idx="13">
                  <c:v>202.5</c:v>
                </c:pt>
                <c:pt idx="14">
                  <c:v>225</c:v>
                </c:pt>
                <c:pt idx="15">
                  <c:v>255</c:v>
                </c:pt>
                <c:pt idx="22">
                  <c:v>450</c:v>
                </c:pt>
                <c:pt idx="23">
                  <c:v>450</c:v>
                </c:pt>
                <c:pt idx="24">
                  <c:v>450</c:v>
                </c:pt>
                <c:pt idx="25">
                  <c:v>400</c:v>
                </c:pt>
                <c:pt idx="26">
                  <c:v>390</c:v>
                </c:pt>
                <c:pt idx="27">
                  <c:v>357.5</c:v>
                </c:pt>
                <c:pt idx="29">
                  <c:v>420</c:v>
                </c:pt>
                <c:pt idx="30">
                  <c:v>410</c:v>
                </c:pt>
                <c:pt idx="31">
                  <c:v>421</c:v>
                </c:pt>
                <c:pt idx="32">
                  <c:v>420</c:v>
                </c:pt>
                <c:pt idx="33">
                  <c:v>435</c:v>
                </c:pt>
                <c:pt idx="34">
                  <c:v>451</c:v>
                </c:pt>
                <c:pt idx="35">
                  <c:v>450</c:v>
                </c:pt>
              </c:numCache>
            </c:numRef>
          </c:val>
          <c:smooth val="0"/>
          <c:extLst>
            <c:ext xmlns:c16="http://schemas.microsoft.com/office/drawing/2014/chart" uri="{C3380CC4-5D6E-409C-BE32-E72D297353CC}">
              <c16:uniqueId val="{00000001-EE83-445E-9D78-A8F15D8E5FAA}"/>
            </c:ext>
          </c:extLst>
        </c:ser>
        <c:ser>
          <c:idx val="2"/>
          <c:order val="2"/>
          <c:tx>
            <c:strRef>
              <c:f>WFP_2021Feb11_Yemen_FoodPricesD!$S$1</c:f>
              <c:strCache>
                <c:ptCount val="1"/>
                <c:pt idx="0">
                  <c:v>Potatoes</c:v>
                </c:pt>
              </c:strCache>
            </c:strRef>
          </c:tx>
          <c:spPr>
            <a:ln w="28575" cap="rnd">
              <a:solidFill>
                <a:schemeClr val="accent5"/>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WFP_2021Feb11_Yemen_FoodPricesD!$S$2:$S$623</c:f>
              <c:numCache>
                <c:formatCode>General</c:formatCode>
                <c:ptCount val="622"/>
                <c:pt idx="0">
                  <c:v>200</c:v>
                </c:pt>
                <c:pt idx="1">
                  <c:v>147</c:v>
                </c:pt>
                <c:pt idx="2">
                  <c:v>150</c:v>
                </c:pt>
                <c:pt idx="4">
                  <c:v>200</c:v>
                </c:pt>
                <c:pt idx="5">
                  <c:v>210</c:v>
                </c:pt>
                <c:pt idx="6">
                  <c:v>210</c:v>
                </c:pt>
                <c:pt idx="7">
                  <c:v>200</c:v>
                </c:pt>
                <c:pt idx="8">
                  <c:v>200</c:v>
                </c:pt>
                <c:pt idx="9">
                  <c:v>250</c:v>
                </c:pt>
                <c:pt idx="10">
                  <c:v>250</c:v>
                </c:pt>
                <c:pt idx="11">
                  <c:v>220</c:v>
                </c:pt>
                <c:pt idx="12">
                  <c:v>200</c:v>
                </c:pt>
                <c:pt idx="13">
                  <c:v>182.5</c:v>
                </c:pt>
                <c:pt idx="14">
                  <c:v>200</c:v>
                </c:pt>
                <c:pt idx="15">
                  <c:v>235</c:v>
                </c:pt>
                <c:pt idx="22">
                  <c:v>400</c:v>
                </c:pt>
                <c:pt idx="23">
                  <c:v>300</c:v>
                </c:pt>
                <c:pt idx="24">
                  <c:v>300</c:v>
                </c:pt>
                <c:pt idx="25">
                  <c:v>287.5</c:v>
                </c:pt>
                <c:pt idx="26">
                  <c:v>250</c:v>
                </c:pt>
                <c:pt idx="27">
                  <c:v>287.5</c:v>
                </c:pt>
                <c:pt idx="29">
                  <c:v>287.5</c:v>
                </c:pt>
                <c:pt idx="30">
                  <c:v>250</c:v>
                </c:pt>
                <c:pt idx="31">
                  <c:v>250</c:v>
                </c:pt>
                <c:pt idx="32">
                  <c:v>288</c:v>
                </c:pt>
                <c:pt idx="33">
                  <c:v>325</c:v>
                </c:pt>
                <c:pt idx="34">
                  <c:v>310</c:v>
                </c:pt>
                <c:pt idx="35">
                  <c:v>288</c:v>
                </c:pt>
              </c:numCache>
            </c:numRef>
          </c:val>
          <c:smooth val="0"/>
          <c:extLst>
            <c:ext xmlns:c16="http://schemas.microsoft.com/office/drawing/2014/chart" uri="{C3380CC4-5D6E-409C-BE32-E72D297353CC}">
              <c16:uniqueId val="{00000002-EE83-445E-9D78-A8F15D8E5FAA}"/>
            </c:ext>
          </c:extLst>
        </c:ser>
        <c:ser>
          <c:idx val="3"/>
          <c:order val="3"/>
          <c:tx>
            <c:strRef>
              <c:f>WFP_2021Feb11_Yemen_FoodPricesD!$T$1</c:f>
              <c:strCache>
                <c:ptCount val="1"/>
                <c:pt idx="0">
                  <c:v>Wheat</c:v>
                </c:pt>
              </c:strCache>
            </c:strRef>
          </c:tx>
          <c:spPr>
            <a:ln w="28575" cap="rnd">
              <a:solidFill>
                <a:schemeClr val="accent6"/>
              </a:solidFill>
              <a:round/>
            </a:ln>
            <a:effectLst/>
          </c:spPr>
          <c:marker>
            <c:symbol val="none"/>
          </c:marker>
          <c:cat>
            <c:numRef>
              <c:f>WFP_2021Feb11_Yemen_FoodPricesD!$C$2:$C$623</c:f>
              <c:numCache>
                <c:formatCode>m/d/yyyy</c:formatCode>
                <c:ptCount val="622"/>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numCache>
            </c:numRef>
          </c:cat>
          <c:val>
            <c:numRef>
              <c:f>WFP_2021Feb11_Yemen_FoodPricesD!$T$2:$T$623</c:f>
              <c:numCache>
                <c:formatCode>General</c:formatCode>
                <c:ptCount val="622"/>
                <c:pt idx="0">
                  <c:v>125</c:v>
                </c:pt>
                <c:pt idx="1">
                  <c:v>120</c:v>
                </c:pt>
                <c:pt idx="2">
                  <c:v>120</c:v>
                </c:pt>
                <c:pt idx="4">
                  <c:v>130</c:v>
                </c:pt>
                <c:pt idx="5">
                  <c:v>133</c:v>
                </c:pt>
                <c:pt idx="6">
                  <c:v>138</c:v>
                </c:pt>
                <c:pt idx="7">
                  <c:v>135</c:v>
                </c:pt>
                <c:pt idx="8">
                  <c:v>130</c:v>
                </c:pt>
                <c:pt idx="9">
                  <c:v>115</c:v>
                </c:pt>
                <c:pt idx="10">
                  <c:v>115</c:v>
                </c:pt>
                <c:pt idx="11">
                  <c:v>120</c:v>
                </c:pt>
                <c:pt idx="12">
                  <c:v>130</c:v>
                </c:pt>
                <c:pt idx="13">
                  <c:v>127.5</c:v>
                </c:pt>
                <c:pt idx="14">
                  <c:v>138</c:v>
                </c:pt>
                <c:pt idx="15">
                  <c:v>190</c:v>
                </c:pt>
                <c:pt idx="22">
                  <c:v>172</c:v>
                </c:pt>
                <c:pt idx="23">
                  <c:v>144</c:v>
                </c:pt>
                <c:pt idx="24">
                  <c:v>116</c:v>
                </c:pt>
                <c:pt idx="25">
                  <c:v>60</c:v>
                </c:pt>
                <c:pt idx="26">
                  <c:v>60</c:v>
                </c:pt>
                <c:pt idx="27">
                  <c:v>70</c:v>
                </c:pt>
                <c:pt idx="29">
                  <c:v>137.5</c:v>
                </c:pt>
                <c:pt idx="30">
                  <c:v>145</c:v>
                </c:pt>
                <c:pt idx="31">
                  <c:v>150</c:v>
                </c:pt>
                <c:pt idx="32">
                  <c:v>150</c:v>
                </c:pt>
                <c:pt idx="33">
                  <c:v>153</c:v>
                </c:pt>
                <c:pt idx="34">
                  <c:v>157</c:v>
                </c:pt>
                <c:pt idx="35">
                  <c:v>158</c:v>
                </c:pt>
              </c:numCache>
            </c:numRef>
          </c:val>
          <c:smooth val="0"/>
          <c:extLst>
            <c:ext xmlns:c16="http://schemas.microsoft.com/office/drawing/2014/chart" uri="{C3380CC4-5D6E-409C-BE32-E72D297353CC}">
              <c16:uniqueId val="{00000003-EE83-445E-9D78-A8F15D8E5FAA}"/>
            </c:ext>
          </c:extLst>
        </c:ser>
        <c:dLbls>
          <c:showLegendKey val="0"/>
          <c:showVal val="0"/>
          <c:showCatName val="0"/>
          <c:showSerName val="0"/>
          <c:showPercent val="0"/>
          <c:showBubbleSize val="0"/>
        </c:dLbls>
        <c:smooth val="0"/>
        <c:axId val="686327040"/>
        <c:axId val="686332616"/>
      </c:lineChart>
      <c:dateAx>
        <c:axId val="686327040"/>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6332616"/>
        <c:crosses val="autoZero"/>
        <c:auto val="1"/>
        <c:lblOffset val="100"/>
        <c:baseTimeUnit val="months"/>
        <c:majorUnit val="3"/>
        <c:majorTimeUnit val="months"/>
      </c:dateAx>
      <c:valAx>
        <c:axId val="686332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6327040"/>
        <c:crosses val="autoZero"/>
        <c:crossBetween val="between"/>
      </c:valAx>
      <c:spPr>
        <a:noFill/>
        <a:ln>
          <a:noFill/>
        </a:ln>
        <a:effectLst/>
      </c:spPr>
    </c:plotArea>
    <c:legend>
      <c:legendPos val="b"/>
      <c:layout>
        <c:manualLayout>
          <c:xMode val="edge"/>
          <c:yMode val="edge"/>
          <c:x val="0.26483422853855643"/>
          <c:y val="0.87402976071453109"/>
          <c:w val="0.47350606174228216"/>
          <c:h val="0.12126931776249923"/>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tx2"/>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84904B-8A93-4508-A97E-732F3CF286A7}" type="datetimeFigureOut">
              <a:rPr lang="en-US" smtClean="0"/>
              <a:t>3/2/2021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192D10-5DD8-4439-A1C9-88E718CE9236}" type="slidenum">
              <a:rPr lang="en-US" smtClean="0"/>
              <a:t>‹#›</a:t>
            </a:fld>
            <a:endParaRPr lang="en-US"/>
          </a:p>
        </p:txBody>
      </p:sp>
    </p:spTree>
    <p:extLst>
      <p:ext uri="{BB962C8B-B14F-4D97-AF65-F5344CB8AC3E}">
        <p14:creationId xmlns:p14="http://schemas.microsoft.com/office/powerpoint/2010/main" val="1798397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44cc234830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g44cc234830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dk1"/>
              </a:solidFill>
              <a:latin typeface="Calibri"/>
              <a:ea typeface="Calibri"/>
              <a:cs typeface="Calibri"/>
              <a:sym typeface="Calibri"/>
            </a:endParaRPr>
          </a:p>
        </p:txBody>
      </p:sp>
      <p:sp>
        <p:nvSpPr>
          <p:cNvPr id="103" name="Google Shape;103;g44cc234830_1_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523240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44cc234830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g44cc234830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dk1"/>
              </a:solidFill>
              <a:latin typeface="Calibri"/>
              <a:ea typeface="Calibri"/>
              <a:cs typeface="Calibri"/>
              <a:sym typeface="Calibri"/>
            </a:endParaRPr>
          </a:p>
        </p:txBody>
      </p:sp>
      <p:sp>
        <p:nvSpPr>
          <p:cNvPr id="103" name="Google Shape;103;g44cc234830_1_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469567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44cc234830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g44cc234830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dk1"/>
              </a:solidFill>
              <a:latin typeface="Calibri"/>
              <a:ea typeface="Calibri"/>
              <a:cs typeface="Calibri"/>
              <a:sym typeface="Calibri"/>
            </a:endParaRPr>
          </a:p>
        </p:txBody>
      </p:sp>
      <p:sp>
        <p:nvSpPr>
          <p:cNvPr id="103" name="Google Shape;103;g44cc234830_1_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668020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44cc234830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g44cc234830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dk1"/>
              </a:solidFill>
              <a:latin typeface="Calibri"/>
              <a:ea typeface="Calibri"/>
              <a:cs typeface="Calibri"/>
              <a:sym typeface="Calibri"/>
            </a:endParaRPr>
          </a:p>
        </p:txBody>
      </p:sp>
      <p:sp>
        <p:nvSpPr>
          <p:cNvPr id="103" name="Google Shape;103;g44cc234830_1_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081759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44cc234830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g44cc234830_1_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dk1"/>
              </a:solidFill>
              <a:latin typeface="Calibri"/>
              <a:ea typeface="Calibri"/>
              <a:cs typeface="Calibri"/>
              <a:sym typeface="Calibri"/>
            </a:endParaRPr>
          </a:p>
        </p:txBody>
      </p:sp>
      <p:sp>
        <p:nvSpPr>
          <p:cNvPr id="103" name="Google Shape;103;g44cc234830_1_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73055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06331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80"/>
        <p:cNvGrpSpPr/>
        <p:nvPr/>
      </p:nvGrpSpPr>
      <p:grpSpPr>
        <a:xfrm>
          <a:off x="0" y="0"/>
          <a:ext cx="0" cy="0"/>
          <a:chOff x="0" y="0"/>
          <a:chExt cx="0" cy="0"/>
        </a:xfrm>
      </p:grpSpPr>
      <p:pic>
        <p:nvPicPr>
          <p:cNvPr id="81" name="Google Shape;81;p13"/>
          <p:cNvPicPr preferRelativeResize="0"/>
          <p:nvPr/>
        </p:nvPicPr>
        <p:blipFill rotWithShape="1">
          <a:blip r:embed="rId2">
            <a:alphaModFix/>
          </a:blip>
          <a:srcRect l="-3" t="20717" r="-285" b="11128"/>
          <a:stretch/>
        </p:blipFill>
        <p:spPr>
          <a:xfrm>
            <a:off x="289900" y="264105"/>
            <a:ext cx="11672712" cy="6346241"/>
          </a:xfrm>
          <a:prstGeom prst="rect">
            <a:avLst/>
          </a:prstGeom>
          <a:noFill/>
          <a:ln>
            <a:noFill/>
          </a:ln>
        </p:spPr>
      </p:pic>
      <p:sp>
        <p:nvSpPr>
          <p:cNvPr id="82" name="Google Shape;82;p13"/>
          <p:cNvSpPr/>
          <p:nvPr/>
        </p:nvSpPr>
        <p:spPr>
          <a:xfrm>
            <a:off x="289900" y="264105"/>
            <a:ext cx="11672712" cy="6389511"/>
          </a:xfrm>
          <a:prstGeom prst="rect">
            <a:avLst/>
          </a:prstGeom>
          <a:solidFill>
            <a:srgbClr val="003262">
              <a:alpha val="66666"/>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3" name="Google Shape;83;p13"/>
          <p:cNvSpPr txBox="1">
            <a:spLocks noGrp="1"/>
          </p:cNvSpPr>
          <p:nvPr>
            <p:ph type="ctrTitle"/>
          </p:nvPr>
        </p:nvSpPr>
        <p:spPr>
          <a:xfrm>
            <a:off x="3556364" y="3789236"/>
            <a:ext cx="5079272" cy="1385456"/>
          </a:xfrm>
          <a:prstGeom prst="rect">
            <a:avLst/>
          </a:prstGeom>
          <a:noFill/>
          <a:ln>
            <a:noFill/>
          </a:ln>
        </p:spPr>
        <p:txBody>
          <a:bodyPr spcFirstLastPara="1" wrap="square" lIns="121900" tIns="60925" rIns="121900" bIns="60925" anchor="t" anchorCtr="0"/>
          <a:lstStyle>
            <a:lvl1pPr marR="0" lvl="0" algn="ctr" rtl="0">
              <a:lnSpc>
                <a:spcPct val="90000"/>
              </a:lnSpc>
              <a:spcBef>
                <a:spcPts val="0"/>
              </a:spcBef>
              <a:spcAft>
                <a:spcPts val="0"/>
              </a:spcAft>
              <a:buClr>
                <a:srgbClr val="FDB515"/>
              </a:buClr>
              <a:buSzPts val="4300"/>
              <a:buFont typeface="Arial"/>
              <a:buNone/>
              <a:defRPr sz="4300" b="1" i="0" u="none" strike="noStrike" cap="none">
                <a:solidFill>
                  <a:srgbClr val="FDB515"/>
                </a:solidFill>
                <a:latin typeface="Arial"/>
                <a:ea typeface="Arial"/>
                <a:cs typeface="Arial"/>
                <a:sym typeface="Arial"/>
              </a:defRPr>
            </a:lvl1pPr>
            <a:lvl2pPr lvl="1">
              <a:spcBef>
                <a:spcPts val="0"/>
              </a:spcBef>
              <a:spcAft>
                <a:spcPts val="0"/>
              </a:spcAft>
              <a:buSzPts val="1900"/>
              <a:buNone/>
              <a:defRPr sz="2400"/>
            </a:lvl2pPr>
            <a:lvl3pPr lvl="2">
              <a:spcBef>
                <a:spcPts val="0"/>
              </a:spcBef>
              <a:spcAft>
                <a:spcPts val="0"/>
              </a:spcAft>
              <a:buSzPts val="1900"/>
              <a:buNone/>
              <a:defRPr sz="2400"/>
            </a:lvl3pPr>
            <a:lvl4pPr lvl="3">
              <a:spcBef>
                <a:spcPts val="0"/>
              </a:spcBef>
              <a:spcAft>
                <a:spcPts val="0"/>
              </a:spcAft>
              <a:buSzPts val="1900"/>
              <a:buNone/>
              <a:defRPr sz="2400"/>
            </a:lvl4pPr>
            <a:lvl5pPr lvl="4">
              <a:spcBef>
                <a:spcPts val="0"/>
              </a:spcBef>
              <a:spcAft>
                <a:spcPts val="0"/>
              </a:spcAft>
              <a:buSzPts val="1900"/>
              <a:buNone/>
              <a:defRPr sz="2400"/>
            </a:lvl5pPr>
            <a:lvl6pPr lvl="5">
              <a:spcBef>
                <a:spcPts val="0"/>
              </a:spcBef>
              <a:spcAft>
                <a:spcPts val="0"/>
              </a:spcAft>
              <a:buSzPts val="1900"/>
              <a:buNone/>
              <a:defRPr sz="2400"/>
            </a:lvl6pPr>
            <a:lvl7pPr lvl="6">
              <a:spcBef>
                <a:spcPts val="0"/>
              </a:spcBef>
              <a:spcAft>
                <a:spcPts val="0"/>
              </a:spcAft>
              <a:buSzPts val="1900"/>
              <a:buNone/>
              <a:defRPr sz="2400"/>
            </a:lvl7pPr>
            <a:lvl8pPr lvl="7">
              <a:spcBef>
                <a:spcPts val="0"/>
              </a:spcBef>
              <a:spcAft>
                <a:spcPts val="0"/>
              </a:spcAft>
              <a:buSzPts val="1900"/>
              <a:buNone/>
              <a:defRPr sz="2400"/>
            </a:lvl8pPr>
            <a:lvl9pPr lvl="8">
              <a:spcBef>
                <a:spcPts val="0"/>
              </a:spcBef>
              <a:spcAft>
                <a:spcPts val="0"/>
              </a:spcAft>
              <a:buSzPts val="1900"/>
              <a:buNone/>
              <a:defRPr sz="2400"/>
            </a:lvl9pPr>
          </a:lstStyle>
          <a:p>
            <a:endParaRPr/>
          </a:p>
        </p:txBody>
      </p:sp>
      <p:sp>
        <p:nvSpPr>
          <p:cNvPr id="84" name="Google Shape;84;p13"/>
          <p:cNvSpPr txBox="1">
            <a:spLocks noGrp="1"/>
          </p:cNvSpPr>
          <p:nvPr>
            <p:ph type="subTitle" idx="1"/>
          </p:nvPr>
        </p:nvSpPr>
        <p:spPr>
          <a:xfrm>
            <a:off x="3362632" y="5259686"/>
            <a:ext cx="5466736" cy="756647"/>
          </a:xfrm>
          <a:prstGeom prst="rect">
            <a:avLst/>
          </a:prstGeom>
          <a:noFill/>
          <a:ln>
            <a:noFill/>
          </a:ln>
        </p:spPr>
        <p:txBody>
          <a:bodyPr spcFirstLastPara="1" wrap="square" lIns="121900" tIns="60925" rIns="121900" bIns="60925" anchor="t" anchorCtr="0"/>
          <a:lstStyle>
            <a:lvl1pPr marR="0" lvl="0" algn="ctr" rtl="0">
              <a:lnSpc>
                <a:spcPct val="90000"/>
              </a:lnSpc>
              <a:spcBef>
                <a:spcPts val="10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9pPr>
          </a:lstStyle>
          <a:p>
            <a:endParaRPr/>
          </a:p>
        </p:txBody>
      </p:sp>
      <p:sp>
        <p:nvSpPr>
          <p:cNvPr id="85" name="Google Shape;85;p13"/>
          <p:cNvSpPr txBox="1"/>
          <p:nvPr/>
        </p:nvSpPr>
        <p:spPr>
          <a:xfrm>
            <a:off x="3362632" y="3258512"/>
            <a:ext cx="5466736" cy="756647"/>
          </a:xfrm>
          <a:prstGeom prst="rect">
            <a:avLst/>
          </a:prstGeom>
          <a:noFill/>
          <a:ln>
            <a:noFill/>
          </a:ln>
        </p:spPr>
        <p:txBody>
          <a:bodyPr spcFirstLastPara="1" wrap="square" lIns="121900" tIns="60925" rIns="121900" bIns="60925" anchor="t" anchorCtr="0">
            <a:noAutofit/>
          </a:bodyPr>
          <a:lstStyle/>
          <a:p>
            <a:pPr marL="0" marR="0" lvl="0" indent="0" algn="ctr" rtl="0">
              <a:lnSpc>
                <a:spcPct val="90000"/>
              </a:lnSpc>
              <a:spcBef>
                <a:spcPts val="0"/>
              </a:spcBef>
              <a:spcAft>
                <a:spcPts val="0"/>
              </a:spcAft>
              <a:buClr>
                <a:schemeClr val="lt1"/>
              </a:buClr>
              <a:buSzPts val="2100"/>
              <a:buFont typeface="Arial"/>
              <a:buNone/>
            </a:pPr>
            <a:endParaRPr sz="2100" b="0" i="0" u="none" strike="noStrike" cap="none">
              <a:solidFill>
                <a:schemeClr val="lt1"/>
              </a:solidFill>
              <a:latin typeface="Arial"/>
              <a:ea typeface="Arial"/>
              <a:cs typeface="Arial"/>
              <a:sym typeface="Arial"/>
            </a:endParaRPr>
          </a:p>
        </p:txBody>
      </p:sp>
      <p:pic>
        <p:nvPicPr>
          <p:cNvPr id="86" name="Google Shape;86;p13"/>
          <p:cNvPicPr preferRelativeResize="0"/>
          <p:nvPr/>
        </p:nvPicPr>
        <p:blipFill rotWithShape="1">
          <a:blip r:embed="rId3">
            <a:alphaModFix/>
          </a:blip>
          <a:srcRect/>
          <a:stretch/>
        </p:blipFill>
        <p:spPr>
          <a:xfrm>
            <a:off x="5391447" y="6016333"/>
            <a:ext cx="1303867" cy="152400"/>
          </a:xfrm>
          <a:prstGeom prst="rect">
            <a:avLst/>
          </a:prstGeom>
          <a:noFill/>
          <a:ln>
            <a:noFill/>
          </a:ln>
        </p:spPr>
      </p:pic>
      <p:pic>
        <p:nvPicPr>
          <p:cNvPr id="87" name="Google Shape;87;p13"/>
          <p:cNvPicPr preferRelativeResize="0"/>
          <p:nvPr/>
        </p:nvPicPr>
        <p:blipFill rotWithShape="1">
          <a:blip r:embed="rId4">
            <a:alphaModFix/>
          </a:blip>
          <a:srcRect/>
          <a:stretch/>
        </p:blipFill>
        <p:spPr>
          <a:xfrm>
            <a:off x="4625967" y="1240245"/>
            <a:ext cx="2940068" cy="858733"/>
          </a:xfrm>
          <a:prstGeom prst="rect">
            <a:avLst/>
          </a:prstGeom>
          <a:noFill/>
          <a:ln>
            <a:noFill/>
          </a:ln>
        </p:spPr>
      </p:pic>
      <p:sp>
        <p:nvSpPr>
          <p:cNvPr id="88" name="Google Shape;88;p13"/>
          <p:cNvSpPr txBox="1">
            <a:spLocks noGrp="1"/>
          </p:cNvSpPr>
          <p:nvPr>
            <p:ph type="body" idx="2"/>
          </p:nvPr>
        </p:nvSpPr>
        <p:spPr>
          <a:xfrm>
            <a:off x="3555636" y="3326147"/>
            <a:ext cx="5080000" cy="874184"/>
          </a:xfrm>
          <a:prstGeom prst="rect">
            <a:avLst/>
          </a:prstGeom>
          <a:noFill/>
          <a:ln>
            <a:noFill/>
          </a:ln>
        </p:spPr>
        <p:txBody>
          <a:bodyPr spcFirstLastPara="1" wrap="square" lIns="121900" tIns="60925" rIns="121900" bIns="60925" anchor="t" anchorCtr="0"/>
          <a:lstStyle>
            <a:lvl1pPr marL="457200" marR="0" lvl="0" indent="-228600" algn="ctr" rtl="0">
              <a:lnSpc>
                <a:spcPct val="90000"/>
              </a:lnSpc>
              <a:spcBef>
                <a:spcPts val="1000"/>
              </a:spcBef>
              <a:spcAft>
                <a:spcPts val="0"/>
              </a:spcAft>
              <a:buClr>
                <a:schemeClr val="lt1"/>
              </a:buClr>
              <a:buSzPts val="1900"/>
              <a:buFont typeface="Arial"/>
              <a:buNone/>
              <a:defRPr sz="1900" b="0" i="0" u="none" strike="noStrike" cap="none">
                <a:solidFill>
                  <a:schemeClr val="lt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9" name="Google Shape;89;p13"/>
          <p:cNvSpPr txBox="1">
            <a:spLocks noGrp="1"/>
          </p:cNvSpPr>
          <p:nvPr>
            <p:ph type="body" idx="3"/>
          </p:nvPr>
        </p:nvSpPr>
        <p:spPr>
          <a:xfrm flipH="1">
            <a:off x="319449" y="6304702"/>
            <a:ext cx="1244600" cy="247033"/>
          </a:xfrm>
          <a:prstGeom prst="rect">
            <a:avLst/>
          </a:prstGeom>
          <a:noFill/>
          <a:ln>
            <a:noFill/>
          </a:ln>
        </p:spPr>
        <p:txBody>
          <a:bodyPr spcFirstLastPara="1" wrap="square" lIns="121900" tIns="60925" rIns="121900" bIns="60925" anchor="t" anchorCtr="0"/>
          <a:lstStyle>
            <a:lvl1pPr marL="457200" marR="0" lvl="0" indent="-228600" algn="l" rtl="0">
              <a:lnSpc>
                <a:spcPct val="90000"/>
              </a:lnSpc>
              <a:spcBef>
                <a:spcPts val="1000"/>
              </a:spcBef>
              <a:spcAft>
                <a:spcPts val="0"/>
              </a:spcAft>
              <a:buClr>
                <a:schemeClr val="lt1"/>
              </a:buClr>
              <a:buSzPts val="1100"/>
              <a:buFont typeface="Arial"/>
              <a:buNone/>
              <a:defRPr sz="1100" b="0" i="0" u="none" strike="noStrike" cap="none">
                <a:solidFill>
                  <a:schemeClr val="lt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243975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Bullet content">
  <p:cSld name="2_Bullet content">
    <p:spTree>
      <p:nvGrpSpPr>
        <p:cNvPr id="1" name="Shape 90"/>
        <p:cNvGrpSpPr/>
        <p:nvPr/>
      </p:nvGrpSpPr>
      <p:grpSpPr>
        <a:xfrm>
          <a:off x="0" y="0"/>
          <a:ext cx="0" cy="0"/>
          <a:chOff x="0" y="0"/>
          <a:chExt cx="0" cy="0"/>
        </a:xfrm>
      </p:grpSpPr>
      <p:pic>
        <p:nvPicPr>
          <p:cNvPr id="91" name="Google Shape;91;p14"/>
          <p:cNvPicPr preferRelativeResize="0"/>
          <p:nvPr/>
        </p:nvPicPr>
        <p:blipFill rotWithShape="1">
          <a:blip r:embed="rId2">
            <a:alphaModFix amt="33000"/>
          </a:blip>
          <a:srcRect r="24654" b="23615"/>
          <a:stretch/>
        </p:blipFill>
        <p:spPr>
          <a:xfrm>
            <a:off x="8891823" y="1936165"/>
            <a:ext cx="3300177" cy="5287932"/>
          </a:xfrm>
          <a:prstGeom prst="rect">
            <a:avLst/>
          </a:prstGeom>
          <a:noFill/>
          <a:ln>
            <a:noFill/>
          </a:ln>
        </p:spPr>
      </p:pic>
      <p:pic>
        <p:nvPicPr>
          <p:cNvPr id="92" name="Google Shape;92;p14"/>
          <p:cNvPicPr preferRelativeResize="0"/>
          <p:nvPr/>
        </p:nvPicPr>
        <p:blipFill rotWithShape="1">
          <a:blip r:embed="rId3">
            <a:alphaModFix/>
          </a:blip>
          <a:srcRect/>
          <a:stretch/>
        </p:blipFill>
        <p:spPr>
          <a:xfrm>
            <a:off x="680152" y="866776"/>
            <a:ext cx="1219200" cy="135467"/>
          </a:xfrm>
          <a:prstGeom prst="rect">
            <a:avLst/>
          </a:prstGeom>
          <a:noFill/>
          <a:ln>
            <a:noFill/>
          </a:ln>
        </p:spPr>
      </p:pic>
    </p:spTree>
    <p:extLst>
      <p:ext uri="{BB962C8B-B14F-4D97-AF65-F5344CB8AC3E}">
        <p14:creationId xmlns:p14="http://schemas.microsoft.com/office/powerpoint/2010/main" val="1664909760"/>
      </p:ext>
    </p:extLst>
  </p:cSld>
  <p:clrMapOvr>
    <a:masterClrMapping/>
  </p:clrMapOvr>
  <p:extLst>
    <p:ext uri="{DCECCB84-F9BA-43D5-87BE-67443E8EF086}">
      <p15:sldGuideLst xmlns:p15="http://schemas.microsoft.com/office/powerpoint/2012/main">
        <p15:guide id="1" orient="horz" pos="889">
          <p15:clr>
            <a:srgbClr val="FBAE40"/>
          </p15:clr>
        </p15:guide>
        <p15:guide id="2" pos="423">
          <p15:clr>
            <a:srgbClr val="FBAE40"/>
          </p15:clr>
        </p15:guide>
        <p15:guide id="3" orient="horz" pos="3884">
          <p15:clr>
            <a:srgbClr val="FBAE40"/>
          </p15:clr>
        </p15:guide>
        <p15:guide id="4" pos="523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Custom Layout">
  <p:cSld name="3_Custom Layout">
    <p:spTree>
      <p:nvGrpSpPr>
        <p:cNvPr id="1" name="Shape 93"/>
        <p:cNvGrpSpPr/>
        <p:nvPr/>
      </p:nvGrpSpPr>
      <p:grpSpPr>
        <a:xfrm>
          <a:off x="0" y="0"/>
          <a:ext cx="0" cy="0"/>
          <a:chOff x="0" y="0"/>
          <a:chExt cx="0" cy="0"/>
        </a:xfrm>
      </p:grpSpPr>
      <p:pic>
        <p:nvPicPr>
          <p:cNvPr id="94" name="Google Shape;94;p15"/>
          <p:cNvPicPr preferRelativeResize="0"/>
          <p:nvPr/>
        </p:nvPicPr>
        <p:blipFill rotWithShape="1">
          <a:blip r:embed="rId2">
            <a:alphaModFix/>
          </a:blip>
          <a:srcRect l="-3" t="20717" r="-285" b="11128"/>
          <a:stretch/>
        </p:blipFill>
        <p:spPr>
          <a:xfrm>
            <a:off x="289900" y="264105"/>
            <a:ext cx="11672712" cy="6346241"/>
          </a:xfrm>
          <a:prstGeom prst="rect">
            <a:avLst/>
          </a:prstGeom>
          <a:noFill/>
          <a:ln>
            <a:noFill/>
          </a:ln>
        </p:spPr>
      </p:pic>
      <p:sp>
        <p:nvSpPr>
          <p:cNvPr id="95" name="Google Shape;95;p15"/>
          <p:cNvSpPr/>
          <p:nvPr/>
        </p:nvSpPr>
        <p:spPr>
          <a:xfrm>
            <a:off x="289900" y="264105"/>
            <a:ext cx="11672712" cy="6389511"/>
          </a:xfrm>
          <a:prstGeom prst="rect">
            <a:avLst/>
          </a:prstGeom>
          <a:solidFill>
            <a:srgbClr val="003262">
              <a:alpha val="66666"/>
            </a:srgbClr>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5"/>
          <p:cNvSpPr txBox="1"/>
          <p:nvPr/>
        </p:nvSpPr>
        <p:spPr>
          <a:xfrm>
            <a:off x="3362632" y="3258512"/>
            <a:ext cx="5466736" cy="756647"/>
          </a:xfrm>
          <a:prstGeom prst="rect">
            <a:avLst/>
          </a:prstGeom>
          <a:noFill/>
          <a:ln>
            <a:noFill/>
          </a:ln>
        </p:spPr>
        <p:txBody>
          <a:bodyPr spcFirstLastPara="1" wrap="square" lIns="121900" tIns="60925" rIns="121900" bIns="60925" anchor="t" anchorCtr="0">
            <a:noAutofit/>
          </a:bodyPr>
          <a:lstStyle/>
          <a:p>
            <a:pPr marL="0" marR="0" lvl="0" indent="0" algn="ctr" rtl="0">
              <a:lnSpc>
                <a:spcPct val="90000"/>
              </a:lnSpc>
              <a:spcBef>
                <a:spcPts val="0"/>
              </a:spcBef>
              <a:spcAft>
                <a:spcPts val="0"/>
              </a:spcAft>
              <a:buClr>
                <a:schemeClr val="lt1"/>
              </a:buClr>
              <a:buSzPts val="2100"/>
              <a:buFont typeface="Arial"/>
              <a:buNone/>
            </a:pPr>
            <a:endParaRPr sz="2100" b="0" i="0" u="none" strike="noStrike" cap="none">
              <a:solidFill>
                <a:schemeClr val="lt1"/>
              </a:solidFill>
              <a:latin typeface="Arial"/>
              <a:ea typeface="Arial"/>
              <a:cs typeface="Arial"/>
              <a:sym typeface="Arial"/>
            </a:endParaRPr>
          </a:p>
        </p:txBody>
      </p:sp>
      <p:sp>
        <p:nvSpPr>
          <p:cNvPr id="97" name="Google Shape;97;p15"/>
          <p:cNvSpPr txBox="1">
            <a:spLocks noGrp="1"/>
          </p:cNvSpPr>
          <p:nvPr>
            <p:ph type="body" idx="1"/>
          </p:nvPr>
        </p:nvSpPr>
        <p:spPr>
          <a:xfrm flipH="1">
            <a:off x="319449" y="6304702"/>
            <a:ext cx="1244600" cy="247033"/>
          </a:xfrm>
          <a:prstGeom prst="rect">
            <a:avLst/>
          </a:prstGeom>
          <a:noFill/>
          <a:ln>
            <a:noFill/>
          </a:ln>
        </p:spPr>
        <p:txBody>
          <a:bodyPr spcFirstLastPara="1" wrap="square" lIns="121900" tIns="60925" rIns="121900" bIns="60925" anchor="t" anchorCtr="0"/>
          <a:lstStyle>
            <a:lvl1pPr marL="457200" marR="0" lvl="0" indent="-228600" algn="l" rtl="0">
              <a:lnSpc>
                <a:spcPct val="90000"/>
              </a:lnSpc>
              <a:spcBef>
                <a:spcPts val="1000"/>
              </a:spcBef>
              <a:spcAft>
                <a:spcPts val="0"/>
              </a:spcAft>
              <a:buClr>
                <a:schemeClr val="lt1"/>
              </a:buClr>
              <a:buSzPts val="1100"/>
              <a:buFont typeface="Arial"/>
              <a:buNone/>
              <a:defRPr sz="1100" b="0" i="0" u="none" strike="noStrike" cap="none">
                <a:solidFill>
                  <a:schemeClr val="lt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98" name="Google Shape;98;p15"/>
          <p:cNvPicPr preferRelativeResize="0"/>
          <p:nvPr/>
        </p:nvPicPr>
        <p:blipFill rotWithShape="1">
          <a:blip r:embed="rId3">
            <a:alphaModFix/>
          </a:blip>
          <a:srcRect/>
          <a:stretch/>
        </p:blipFill>
        <p:spPr>
          <a:xfrm>
            <a:off x="5444067" y="4116413"/>
            <a:ext cx="1303867" cy="152400"/>
          </a:xfrm>
          <a:prstGeom prst="rect">
            <a:avLst/>
          </a:prstGeom>
          <a:noFill/>
          <a:ln>
            <a:noFill/>
          </a:ln>
        </p:spPr>
      </p:pic>
      <p:pic>
        <p:nvPicPr>
          <p:cNvPr id="99" name="Google Shape;99;p15"/>
          <p:cNvPicPr preferRelativeResize="0"/>
          <p:nvPr/>
        </p:nvPicPr>
        <p:blipFill rotWithShape="1">
          <a:blip r:embed="rId4">
            <a:alphaModFix/>
          </a:blip>
          <a:srcRect/>
          <a:stretch/>
        </p:blipFill>
        <p:spPr>
          <a:xfrm>
            <a:off x="4625967" y="2611845"/>
            <a:ext cx="2940068" cy="858733"/>
          </a:xfrm>
          <a:prstGeom prst="rect">
            <a:avLst/>
          </a:prstGeom>
          <a:noFill/>
          <a:ln>
            <a:noFill/>
          </a:ln>
        </p:spPr>
      </p:pic>
    </p:spTree>
    <p:extLst>
      <p:ext uri="{BB962C8B-B14F-4D97-AF65-F5344CB8AC3E}">
        <p14:creationId xmlns:p14="http://schemas.microsoft.com/office/powerpoint/2010/main" val="648760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930617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672539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76703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82197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01206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63113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76265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882613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163960766"/>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Shape 104"/>
        <p:cNvGrpSpPr/>
        <p:nvPr/>
      </p:nvGrpSpPr>
      <p:grpSpPr>
        <a:xfrm>
          <a:off x="0" y="0"/>
          <a:ext cx="0" cy="0"/>
          <a:chOff x="0" y="0"/>
          <a:chExt cx="0" cy="0"/>
        </a:xfrm>
      </p:grpSpPr>
      <p:pic>
        <p:nvPicPr>
          <p:cNvPr id="7" name="Picture 6">
            <a:extLst>
              <a:ext uri="{FF2B5EF4-FFF2-40B4-BE49-F238E27FC236}">
                <a16:creationId xmlns:a16="http://schemas.microsoft.com/office/drawing/2014/main" id="{B95576FE-8401-4CF9-99A0-0A8B831FAC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287000" cy="6858000"/>
          </a:xfrm>
          <a:prstGeom prst="rect">
            <a:avLst/>
          </a:prstGeom>
        </p:spPr>
      </p:pic>
      <p:pic>
        <p:nvPicPr>
          <p:cNvPr id="15" name="Picture 14">
            <a:extLst>
              <a:ext uri="{FF2B5EF4-FFF2-40B4-BE49-F238E27FC236}">
                <a16:creationId xmlns:a16="http://schemas.microsoft.com/office/drawing/2014/main" id="{59215CBB-87E7-43AD-B3B5-0768F3AFFB59}"/>
              </a:ext>
            </a:extLst>
          </p:cNvPr>
          <p:cNvPicPr>
            <a:picLocks noChangeAspect="1"/>
          </p:cNvPicPr>
          <p:nvPr/>
        </p:nvPicPr>
        <p:blipFill rotWithShape="1">
          <a:blip r:embed="rId3">
            <a:duotone>
              <a:prstClr val="black"/>
              <a:schemeClr val="accent3">
                <a:tint val="45000"/>
                <a:satMod val="400000"/>
              </a:schemeClr>
            </a:duotone>
            <a:extLst>
              <a:ext uri="{28A0092B-C50C-407E-A947-70E740481C1C}">
                <a14:useLocalDpi xmlns:a14="http://schemas.microsoft.com/office/drawing/2010/main" val="0"/>
              </a:ext>
            </a:extLst>
          </a:blip>
          <a:srcRect t="74135"/>
          <a:stretch/>
        </p:blipFill>
        <p:spPr>
          <a:xfrm>
            <a:off x="0" y="5084153"/>
            <a:ext cx="10287000" cy="1773847"/>
          </a:xfrm>
          <a:prstGeom prst="rect">
            <a:avLst/>
          </a:prstGeom>
        </p:spPr>
      </p:pic>
      <p:sp>
        <p:nvSpPr>
          <p:cNvPr id="27" name="Freeform: Shape 26">
            <a:extLst>
              <a:ext uri="{FF2B5EF4-FFF2-40B4-BE49-F238E27FC236}">
                <a16:creationId xmlns:a16="http://schemas.microsoft.com/office/drawing/2014/main" id="{43B7FFF9-89B9-42DD-9C8D-8590A0E92881}"/>
              </a:ext>
            </a:extLst>
          </p:cNvPr>
          <p:cNvSpPr/>
          <p:nvPr/>
        </p:nvSpPr>
        <p:spPr>
          <a:xfrm>
            <a:off x="5915342" y="-49187"/>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99DBC2B-826D-49FE-B308-C04E1C115318}"/>
              </a:ext>
            </a:extLst>
          </p:cNvPr>
          <p:cNvSpPr/>
          <p:nvPr/>
        </p:nvSpPr>
        <p:spPr>
          <a:xfrm>
            <a:off x="0" y="7449"/>
            <a:ext cx="12192000" cy="68580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8" name="Freeform: Shape 218">
            <a:extLst>
              <a:ext uri="{FF2B5EF4-FFF2-40B4-BE49-F238E27FC236}">
                <a16:creationId xmlns:a16="http://schemas.microsoft.com/office/drawing/2014/main" id="{557ADA24-F07F-4AF3-A108-8B0538C1B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73847"/>
            <a:ext cx="6434783" cy="3310306"/>
          </a:xfrm>
          <a:custGeom>
            <a:avLst/>
            <a:gdLst>
              <a:gd name="connsiteX0" fmla="*/ 0 w 6434783"/>
              <a:gd name="connsiteY0" fmla="*/ 0 h 3310306"/>
              <a:gd name="connsiteX1" fmla="*/ 3829872 w 6434783"/>
              <a:gd name="connsiteY1" fmla="*/ 0 h 3310306"/>
              <a:gd name="connsiteX2" fmla="*/ 4896100 w 6434783"/>
              <a:gd name="connsiteY2" fmla="*/ 0 h 3310306"/>
              <a:gd name="connsiteX3" fmla="*/ 4901677 w 6434783"/>
              <a:gd name="connsiteY3" fmla="*/ 0 h 3310306"/>
              <a:gd name="connsiteX4" fmla="*/ 6434783 w 6434783"/>
              <a:gd name="connsiteY4" fmla="*/ 3310306 h 3310306"/>
              <a:gd name="connsiteX5" fmla="*/ 0 w 6434783"/>
              <a:gd name="connsiteY5" fmla="*/ 3310306 h 331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783" h="3310306">
                <a:moveTo>
                  <a:pt x="0" y="0"/>
                </a:moveTo>
                <a:lnTo>
                  <a:pt x="3829872" y="0"/>
                </a:lnTo>
                <a:lnTo>
                  <a:pt x="4896100" y="0"/>
                </a:lnTo>
                <a:lnTo>
                  <a:pt x="4901677" y="0"/>
                </a:lnTo>
                <a:lnTo>
                  <a:pt x="6434783" y="3310306"/>
                </a:lnTo>
                <a:lnTo>
                  <a:pt x="0" y="3310306"/>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Google Shape;106;p16"/>
          <p:cNvSpPr txBox="1">
            <a:spLocks noGrp="1"/>
          </p:cNvSpPr>
          <p:nvPr>
            <p:ph type="ctrTitle" idx="4294967295"/>
          </p:nvPr>
        </p:nvSpPr>
        <p:spPr>
          <a:xfrm>
            <a:off x="-38100" y="2320334"/>
            <a:ext cx="5835492" cy="1855246"/>
          </a:xfrm>
          <a:prstGeom prst="ellipse">
            <a:avLst/>
          </a:prstGeom>
        </p:spPr>
        <p:txBody>
          <a:bodyPr spcFirstLastPara="1" vert="horz" lIns="91440" tIns="45720" rIns="91440" bIns="45720" rtlCol="0" anchor="t" anchorCtr="0">
            <a:noAutofit/>
          </a:bodyPr>
          <a:lstStyle/>
          <a:p>
            <a:pPr>
              <a:spcBef>
                <a:spcPct val="0"/>
              </a:spcBef>
              <a:buClr>
                <a:srgbClr val="FDB515"/>
              </a:buClr>
              <a:buSzPts val="4300"/>
            </a:pPr>
            <a:r>
              <a:rPr lang="en-US" sz="3200" b="1" kern="1200" dirty="0">
                <a:solidFill>
                  <a:schemeClr val="tx1"/>
                </a:solidFill>
                <a:sym typeface="Arial"/>
              </a:rPr>
              <a:t>Advanced Analytics:</a:t>
            </a:r>
            <a:br>
              <a:rPr lang="en-US" sz="3200" b="1" kern="1200" dirty="0">
                <a:solidFill>
                  <a:schemeClr val="tx1"/>
                </a:solidFill>
                <a:sym typeface="Arial"/>
              </a:rPr>
            </a:br>
            <a:r>
              <a:rPr lang="en-US" sz="2400" b="1" kern="1200" dirty="0">
                <a:solidFill>
                  <a:schemeClr val="tx1"/>
                </a:solidFill>
                <a:sym typeface="Arial"/>
              </a:rPr>
              <a:t>Toward real-time local food prices in FCS countries</a:t>
            </a:r>
            <a:br>
              <a:rPr lang="en-US" sz="3200" b="1" kern="1200" dirty="0">
                <a:solidFill>
                  <a:schemeClr val="tx1"/>
                </a:solidFill>
                <a:sym typeface="Arial"/>
              </a:rPr>
            </a:br>
            <a:br>
              <a:rPr lang="en-US" sz="3200" b="1" kern="1200" dirty="0">
                <a:solidFill>
                  <a:schemeClr val="tx1"/>
                </a:solidFill>
                <a:sym typeface="Arial"/>
              </a:rPr>
            </a:br>
            <a:r>
              <a:rPr lang="en-US" sz="2000" b="1" kern="1200" dirty="0">
                <a:solidFill>
                  <a:schemeClr val="tx1"/>
                </a:solidFill>
                <a:sym typeface="Arial"/>
              </a:rPr>
              <a:t>Bo Pieter Johannes Andrée</a:t>
            </a:r>
            <a:br>
              <a:rPr lang="en-US" sz="2000" b="1" kern="1200" dirty="0">
                <a:solidFill>
                  <a:schemeClr val="tx1"/>
                </a:solidFill>
                <a:sym typeface="Arial"/>
              </a:rPr>
            </a:br>
            <a:r>
              <a:rPr lang="en-US" sz="2000" b="1" kern="1200" dirty="0">
                <a:solidFill>
                  <a:schemeClr val="tx1"/>
                </a:solidFill>
                <a:sym typeface="Arial"/>
              </a:rPr>
              <a:t>DECAT</a:t>
            </a:r>
            <a:br>
              <a:rPr lang="en-US" sz="3200" b="1" dirty="0">
                <a:solidFill>
                  <a:schemeClr val="tx1"/>
                </a:solidFill>
              </a:rPr>
            </a:br>
            <a:endParaRPr lang="en-US" sz="3200" kern="1200" dirty="0">
              <a:solidFill>
                <a:schemeClr val="tx1"/>
              </a:solidFill>
              <a:latin typeface="+mj-lt"/>
              <a:ea typeface="+mj-ea"/>
              <a:cs typeface="+mj-cs"/>
            </a:endParaRPr>
          </a:p>
        </p:txBody>
      </p:sp>
      <p:sp>
        <p:nvSpPr>
          <p:cNvPr id="22" name="Freeform: Shape 21">
            <a:extLst>
              <a:ext uri="{FF2B5EF4-FFF2-40B4-BE49-F238E27FC236}">
                <a16:creationId xmlns:a16="http://schemas.microsoft.com/office/drawing/2014/main" id="{ADBA9343-4ADD-4060-A742-80CA9A3EC0B0}"/>
              </a:ext>
            </a:extLst>
          </p:cNvPr>
          <p:cNvSpPr/>
          <p:nvPr/>
        </p:nvSpPr>
        <p:spPr>
          <a:xfrm>
            <a:off x="5915342" y="-3429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539E211-70A7-4AB2-96D9-A1B2757B0DB4}"/>
              </a:ext>
            </a:extLst>
          </p:cNvPr>
          <p:cNvSpPr/>
          <p:nvPr/>
        </p:nvSpPr>
        <p:spPr>
          <a:xfrm>
            <a:off x="21109" y="5084153"/>
            <a:ext cx="12192000" cy="1933696"/>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0" name="Picture 259">
            <a:extLst>
              <a:ext uri="{FF2B5EF4-FFF2-40B4-BE49-F238E27FC236}">
                <a16:creationId xmlns:a16="http://schemas.microsoft.com/office/drawing/2014/main" id="{BF63C2CD-8D06-46A5-B11E-CA0FDE495C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2118" y="5747339"/>
            <a:ext cx="3455342" cy="678023"/>
          </a:xfrm>
          <a:prstGeom prst="rect">
            <a:avLst/>
          </a:prstGeom>
        </p:spPr>
      </p:pic>
      <p:pic>
        <p:nvPicPr>
          <p:cNvPr id="13" name="Picture 12">
            <a:extLst>
              <a:ext uri="{FF2B5EF4-FFF2-40B4-BE49-F238E27FC236}">
                <a16:creationId xmlns:a16="http://schemas.microsoft.com/office/drawing/2014/main" id="{94F348C4-92B7-4172-B2DA-167DBCA526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55180" y="5315735"/>
            <a:ext cx="1899540" cy="1310682"/>
          </a:xfrm>
          <a:prstGeom prst="rect">
            <a:avLst/>
          </a:prstGeom>
        </p:spPr>
      </p:pic>
    </p:spTree>
    <p:extLst>
      <p:ext uri="{BB962C8B-B14F-4D97-AF65-F5344CB8AC3E}">
        <p14:creationId xmlns:p14="http://schemas.microsoft.com/office/powerpoint/2010/main" val="127471554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7" name="Picture 6">
            <a:extLst>
              <a:ext uri="{FF2B5EF4-FFF2-40B4-BE49-F238E27FC236}">
                <a16:creationId xmlns:a16="http://schemas.microsoft.com/office/drawing/2014/main" id="{2107C23F-D42D-428F-BDE8-C6204C4E177D}"/>
              </a:ext>
            </a:extLst>
          </p:cNvPr>
          <p:cNvPicPr>
            <a:picLocks noChangeAspect="1"/>
          </p:cNvPicPr>
          <p:nvPr/>
        </p:nvPicPr>
        <p:blipFill rotWithShape="1">
          <a:blip r:embed="rId3">
            <a:extLst>
              <a:ext uri="{28A0092B-C50C-407E-A947-70E740481C1C}">
                <a14:useLocalDpi xmlns:a14="http://schemas.microsoft.com/office/drawing/2010/main" val="0"/>
              </a:ext>
            </a:extLst>
          </a:blip>
          <a:srcRect t="1600" r="25000" b="3735"/>
          <a:stretch/>
        </p:blipFill>
        <p:spPr>
          <a:xfrm>
            <a:off x="0" y="0"/>
            <a:ext cx="9144000" cy="6858000"/>
          </a:xfrm>
          <a:prstGeom prst="rect">
            <a:avLst/>
          </a:prstGeom>
        </p:spPr>
      </p:pic>
      <p:sp>
        <p:nvSpPr>
          <p:cNvPr id="15" name="Freeform: Shape 14">
            <a:extLst>
              <a:ext uri="{FF2B5EF4-FFF2-40B4-BE49-F238E27FC236}">
                <a16:creationId xmlns:a16="http://schemas.microsoft.com/office/drawing/2014/main" id="{9A639FC6-585E-439D-9526-831C650DDB55}"/>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blipFill dpi="0" rotWithShape="1">
            <a:blip r:embed="rId4">
              <a:biLevel thresh="2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Freeform: Shape 218">
            <a:extLst>
              <a:ext uri="{FF2B5EF4-FFF2-40B4-BE49-F238E27FC236}">
                <a16:creationId xmlns:a16="http://schemas.microsoft.com/office/drawing/2014/main" id="{557ADA24-F07F-4AF3-A108-8B0538C1B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73847"/>
            <a:ext cx="6434783" cy="3310306"/>
          </a:xfrm>
          <a:custGeom>
            <a:avLst/>
            <a:gdLst>
              <a:gd name="connsiteX0" fmla="*/ 0 w 6434783"/>
              <a:gd name="connsiteY0" fmla="*/ 0 h 3310306"/>
              <a:gd name="connsiteX1" fmla="*/ 3829872 w 6434783"/>
              <a:gd name="connsiteY1" fmla="*/ 0 h 3310306"/>
              <a:gd name="connsiteX2" fmla="*/ 4896100 w 6434783"/>
              <a:gd name="connsiteY2" fmla="*/ 0 h 3310306"/>
              <a:gd name="connsiteX3" fmla="*/ 4901677 w 6434783"/>
              <a:gd name="connsiteY3" fmla="*/ 0 h 3310306"/>
              <a:gd name="connsiteX4" fmla="*/ 6434783 w 6434783"/>
              <a:gd name="connsiteY4" fmla="*/ 3310306 h 3310306"/>
              <a:gd name="connsiteX5" fmla="*/ 0 w 6434783"/>
              <a:gd name="connsiteY5" fmla="*/ 3310306 h 331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783" h="3310306">
                <a:moveTo>
                  <a:pt x="0" y="0"/>
                </a:moveTo>
                <a:lnTo>
                  <a:pt x="3829872" y="0"/>
                </a:lnTo>
                <a:lnTo>
                  <a:pt x="4896100" y="0"/>
                </a:lnTo>
                <a:lnTo>
                  <a:pt x="4901677" y="0"/>
                </a:lnTo>
                <a:lnTo>
                  <a:pt x="6434783" y="3310306"/>
                </a:lnTo>
                <a:lnTo>
                  <a:pt x="0" y="3310306"/>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3BB3E005-A973-4A74-8972-77CD0095E7F2}"/>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t="1600" r="99531" b="3735"/>
          <a:stretch/>
        </p:blipFill>
        <p:spPr>
          <a:xfrm>
            <a:off x="0" y="0"/>
            <a:ext cx="57150" cy="6858000"/>
          </a:xfrm>
          <a:prstGeom prst="rect">
            <a:avLst/>
          </a:prstGeom>
        </p:spPr>
      </p:pic>
      <p:sp>
        <p:nvSpPr>
          <p:cNvPr id="14" name="Freeform: Shape 13">
            <a:extLst>
              <a:ext uri="{FF2B5EF4-FFF2-40B4-BE49-F238E27FC236}">
                <a16:creationId xmlns:a16="http://schemas.microsoft.com/office/drawing/2014/main" id="{202BA5A1-EFBA-42C2-8156-581BCC56C662}"/>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tx2">
              <a:lumMod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oogle Shape;106;p16">
            <a:extLst>
              <a:ext uri="{FF2B5EF4-FFF2-40B4-BE49-F238E27FC236}">
                <a16:creationId xmlns:a16="http://schemas.microsoft.com/office/drawing/2014/main" id="{10F77BF4-D74E-43A9-9A3E-CCCAAF0A75B0}"/>
              </a:ext>
            </a:extLst>
          </p:cNvPr>
          <p:cNvSpPr txBox="1">
            <a:spLocks/>
          </p:cNvSpPr>
          <p:nvPr/>
        </p:nvSpPr>
        <p:spPr>
          <a:xfrm>
            <a:off x="228278" y="2520771"/>
            <a:ext cx="5094613" cy="1855246"/>
          </a:xfrm>
          <a:prstGeom prst="ellipse">
            <a:avLst/>
          </a:prstGeom>
          <a:noFill/>
          <a:ln>
            <a:noFill/>
          </a:ln>
        </p:spPr>
        <p:txBody>
          <a:bodyPr spcFirstLastPara="1" vert="horz" wrap="square" lIns="91440" tIns="45720" rIns="91440" bIns="45720" rtlCol="0" anchor="t" anchorCtr="0">
            <a:normAutofit fontScale="67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spcBef>
                <a:spcPct val="0"/>
              </a:spcBef>
              <a:buClr>
                <a:srgbClr val="FDB515"/>
              </a:buClr>
              <a:buSzPts val="4300"/>
            </a:pPr>
            <a:r>
              <a:rPr lang="en-US" sz="4000" b="1" kern="1200" dirty="0">
                <a:solidFill>
                  <a:schemeClr val="tx1"/>
                </a:solidFill>
                <a:sym typeface="Arial"/>
              </a:rPr>
              <a:t>Toward real-time local food prices</a:t>
            </a:r>
            <a:r>
              <a:rPr lang="en-US" sz="3700" b="1" kern="1200" dirty="0">
                <a:solidFill>
                  <a:schemeClr val="tx1"/>
                </a:solidFill>
                <a:sym typeface="Arial"/>
              </a:rPr>
              <a:t>: </a:t>
            </a:r>
            <a:br>
              <a:rPr lang="en-US" sz="3700" b="1" kern="1200" dirty="0">
                <a:solidFill>
                  <a:schemeClr val="tx1"/>
                </a:solidFill>
                <a:sym typeface="Arial"/>
              </a:rPr>
            </a:br>
            <a:br>
              <a:rPr lang="en-US" sz="2700" b="1" kern="1200" dirty="0">
                <a:solidFill>
                  <a:schemeClr val="tx1"/>
                </a:solidFill>
                <a:sym typeface="Arial"/>
              </a:rPr>
            </a:br>
            <a:r>
              <a:rPr lang="en-US" sz="2700" b="1" kern="1200" dirty="0">
                <a:solidFill>
                  <a:schemeClr val="tx1"/>
                </a:solidFill>
                <a:sym typeface="Arial"/>
              </a:rPr>
              <a:t>Example new capabilities</a:t>
            </a:r>
            <a:br>
              <a:rPr lang="en-US" sz="2200" b="1" kern="1200" dirty="0">
                <a:solidFill>
                  <a:schemeClr val="tx1"/>
                </a:solidFill>
                <a:sym typeface="Arial"/>
              </a:rPr>
            </a:br>
            <a:endParaRPr lang="en-US" sz="2200" kern="1200" dirty="0">
              <a:solidFill>
                <a:schemeClr val="tx1"/>
              </a:solidFill>
              <a:latin typeface="+mj-lt"/>
              <a:ea typeface="+mj-ea"/>
              <a:cs typeface="+mj-cs"/>
            </a:endParaRPr>
          </a:p>
        </p:txBody>
      </p:sp>
    </p:spTree>
    <p:extLst>
      <p:ext uri="{BB962C8B-B14F-4D97-AF65-F5344CB8AC3E}">
        <p14:creationId xmlns:p14="http://schemas.microsoft.com/office/powerpoint/2010/main" val="2394918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Yemen: example of real-time imputations</a:t>
            </a:r>
          </a:p>
        </p:txBody>
      </p:sp>
      <p:sp>
        <p:nvSpPr>
          <p:cNvPr id="13" name="TextBox 12">
            <a:extLst>
              <a:ext uri="{FF2B5EF4-FFF2-40B4-BE49-F238E27FC236}">
                <a16:creationId xmlns:a16="http://schemas.microsoft.com/office/drawing/2014/main" id="{39FEDFAA-8806-4D38-8882-BF256D444E4B}"/>
              </a:ext>
            </a:extLst>
          </p:cNvPr>
          <p:cNvSpPr txBox="1"/>
          <p:nvPr/>
        </p:nvSpPr>
        <p:spPr>
          <a:xfrm>
            <a:off x="252859" y="2348222"/>
            <a:ext cx="2868293" cy="3139321"/>
          </a:xfrm>
          <a:prstGeom prst="rect">
            <a:avLst/>
          </a:prstGeom>
          <a:noFill/>
        </p:spPr>
        <p:txBody>
          <a:bodyPr wrap="square">
            <a:spAutoFit/>
          </a:bodyPr>
          <a:lstStyle/>
          <a:p>
            <a:r>
              <a:rPr lang="en-US" b="1" dirty="0">
                <a:solidFill>
                  <a:schemeClr val="bg1"/>
                </a:solidFill>
              </a:rPr>
              <a:t>Real time Wheat Prices vs traditional surveys in Aden: 2014-2017</a:t>
            </a:r>
          </a:p>
          <a:p>
            <a:endParaRPr lang="en-US" dirty="0">
              <a:solidFill>
                <a:schemeClr val="bg1"/>
              </a:solidFill>
            </a:endParaRPr>
          </a:p>
          <a:p>
            <a:r>
              <a:rPr lang="en-US" dirty="0">
                <a:solidFill>
                  <a:schemeClr val="bg1"/>
                </a:solidFill>
              </a:rPr>
              <a:t>Top: real-time price estimates</a:t>
            </a:r>
          </a:p>
          <a:p>
            <a:endParaRPr lang="en-US" dirty="0">
              <a:solidFill>
                <a:schemeClr val="bg1"/>
              </a:solidFill>
            </a:endParaRPr>
          </a:p>
          <a:p>
            <a:r>
              <a:rPr lang="en-US" dirty="0">
                <a:solidFill>
                  <a:schemeClr val="bg1"/>
                </a:solidFill>
              </a:rPr>
              <a:t>Mid: real-time inflation estimates</a:t>
            </a:r>
          </a:p>
          <a:p>
            <a:endParaRPr lang="en-US" dirty="0">
              <a:solidFill>
                <a:schemeClr val="bg1"/>
              </a:solidFill>
            </a:endParaRPr>
          </a:p>
          <a:p>
            <a:r>
              <a:rPr lang="en-US" dirty="0">
                <a:solidFill>
                  <a:schemeClr val="bg1"/>
                </a:solidFill>
              </a:rPr>
              <a:t>Bottom: raw data</a:t>
            </a:r>
          </a:p>
        </p:txBody>
      </p:sp>
      <p:pic>
        <p:nvPicPr>
          <p:cNvPr id="9" name="Picture 8">
            <a:extLst>
              <a:ext uri="{FF2B5EF4-FFF2-40B4-BE49-F238E27FC236}">
                <a16:creationId xmlns:a16="http://schemas.microsoft.com/office/drawing/2014/main" id="{1C18F6AE-937C-4DF5-9365-B05AF6542A82}"/>
              </a:ext>
            </a:extLst>
          </p:cNvPr>
          <p:cNvPicPr>
            <a:picLocks noChangeAspect="1"/>
          </p:cNvPicPr>
          <p:nvPr/>
        </p:nvPicPr>
        <p:blipFill>
          <a:blip r:embed="rId3"/>
          <a:stretch>
            <a:fillRect/>
          </a:stretch>
        </p:blipFill>
        <p:spPr>
          <a:xfrm>
            <a:off x="3243072" y="1209686"/>
            <a:ext cx="8696069" cy="5040192"/>
          </a:xfrm>
          <a:prstGeom prst="rect">
            <a:avLst/>
          </a:prstGeom>
        </p:spPr>
      </p:pic>
    </p:spTree>
    <p:extLst>
      <p:ext uri="{BB962C8B-B14F-4D97-AF65-F5344CB8AC3E}">
        <p14:creationId xmlns:p14="http://schemas.microsoft.com/office/powerpoint/2010/main" val="3559441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Yemen: example of real-time imputations</a:t>
            </a:r>
          </a:p>
        </p:txBody>
      </p:sp>
      <p:pic>
        <p:nvPicPr>
          <p:cNvPr id="18" name="Picture 17">
            <a:extLst>
              <a:ext uri="{FF2B5EF4-FFF2-40B4-BE49-F238E27FC236}">
                <a16:creationId xmlns:a16="http://schemas.microsoft.com/office/drawing/2014/main" id="{9D8FC5F5-A2C5-4729-B18C-C5ADA7167349}"/>
              </a:ext>
            </a:extLst>
          </p:cNvPr>
          <p:cNvPicPr>
            <a:picLocks noChangeAspect="1"/>
          </p:cNvPicPr>
          <p:nvPr/>
        </p:nvPicPr>
        <p:blipFill>
          <a:blip r:embed="rId3"/>
          <a:stretch>
            <a:fillRect/>
          </a:stretch>
        </p:blipFill>
        <p:spPr>
          <a:xfrm>
            <a:off x="3266658" y="1209686"/>
            <a:ext cx="8672483" cy="5026522"/>
          </a:xfrm>
          <a:prstGeom prst="rect">
            <a:avLst/>
          </a:prstGeom>
        </p:spPr>
      </p:pic>
      <p:sp>
        <p:nvSpPr>
          <p:cNvPr id="19" name="Oval 18">
            <a:extLst>
              <a:ext uri="{FF2B5EF4-FFF2-40B4-BE49-F238E27FC236}">
                <a16:creationId xmlns:a16="http://schemas.microsoft.com/office/drawing/2014/main" id="{93C91BE1-37AA-438B-B300-9E9C8589DAF6}"/>
              </a:ext>
            </a:extLst>
          </p:cNvPr>
          <p:cNvSpPr/>
          <p:nvPr/>
        </p:nvSpPr>
        <p:spPr>
          <a:xfrm>
            <a:off x="6547104" y="3816096"/>
            <a:ext cx="1877568" cy="13884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2EB59D9E-7F39-4455-B5AB-060D9BC48FD8}"/>
              </a:ext>
            </a:extLst>
          </p:cNvPr>
          <p:cNvSpPr txBox="1"/>
          <p:nvPr/>
        </p:nvSpPr>
        <p:spPr>
          <a:xfrm>
            <a:off x="252859" y="2238494"/>
            <a:ext cx="3090672" cy="3416320"/>
          </a:xfrm>
          <a:prstGeom prst="rect">
            <a:avLst/>
          </a:prstGeom>
          <a:noFill/>
        </p:spPr>
        <p:txBody>
          <a:bodyPr wrap="square">
            <a:spAutoFit/>
          </a:bodyPr>
          <a:lstStyle/>
          <a:p>
            <a:r>
              <a:rPr lang="en-US" b="1" dirty="0">
                <a:solidFill>
                  <a:schemeClr val="bg1"/>
                </a:solidFill>
              </a:rPr>
              <a:t>Real time Imported Rice Prices vs traditional surveys in Hodeida: </a:t>
            </a:r>
          </a:p>
          <a:p>
            <a:r>
              <a:rPr lang="en-US" b="1" dirty="0">
                <a:solidFill>
                  <a:schemeClr val="bg1"/>
                </a:solidFill>
              </a:rPr>
              <a:t>2014-2017</a:t>
            </a:r>
          </a:p>
          <a:p>
            <a:endParaRPr lang="en-US" dirty="0">
              <a:solidFill>
                <a:schemeClr val="bg1"/>
              </a:solidFill>
            </a:endParaRPr>
          </a:p>
          <a:p>
            <a:r>
              <a:rPr lang="en-US" dirty="0">
                <a:solidFill>
                  <a:schemeClr val="bg1"/>
                </a:solidFill>
              </a:rPr>
              <a:t>Top: real-time price estimates</a:t>
            </a:r>
          </a:p>
          <a:p>
            <a:endParaRPr lang="en-US" dirty="0">
              <a:solidFill>
                <a:schemeClr val="bg1"/>
              </a:solidFill>
            </a:endParaRPr>
          </a:p>
          <a:p>
            <a:r>
              <a:rPr lang="en-US" dirty="0">
                <a:solidFill>
                  <a:schemeClr val="bg1"/>
                </a:solidFill>
              </a:rPr>
              <a:t>Mid: real-time inflation estimates</a:t>
            </a:r>
          </a:p>
          <a:p>
            <a:endParaRPr lang="en-US" dirty="0">
              <a:solidFill>
                <a:schemeClr val="bg1"/>
              </a:solidFill>
            </a:endParaRPr>
          </a:p>
          <a:p>
            <a:r>
              <a:rPr lang="en-US" dirty="0">
                <a:solidFill>
                  <a:schemeClr val="bg1"/>
                </a:solidFill>
              </a:rPr>
              <a:t>Bottom: raw data</a:t>
            </a:r>
          </a:p>
        </p:txBody>
      </p:sp>
    </p:spTree>
    <p:extLst>
      <p:ext uri="{BB962C8B-B14F-4D97-AF65-F5344CB8AC3E}">
        <p14:creationId xmlns:p14="http://schemas.microsoft.com/office/powerpoint/2010/main" val="3060195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Aden city: example of real-time imputations</a:t>
            </a:r>
          </a:p>
        </p:txBody>
      </p:sp>
      <p:pic>
        <p:nvPicPr>
          <p:cNvPr id="15" name="Picture 14">
            <a:extLst>
              <a:ext uri="{FF2B5EF4-FFF2-40B4-BE49-F238E27FC236}">
                <a16:creationId xmlns:a16="http://schemas.microsoft.com/office/drawing/2014/main" id="{A1253568-3228-4F4B-B62F-57BC3A25715A}"/>
              </a:ext>
            </a:extLst>
          </p:cNvPr>
          <p:cNvPicPr>
            <a:picLocks noChangeAspect="1"/>
          </p:cNvPicPr>
          <p:nvPr/>
        </p:nvPicPr>
        <p:blipFill>
          <a:blip r:embed="rId3"/>
          <a:stretch>
            <a:fillRect/>
          </a:stretch>
        </p:blipFill>
        <p:spPr>
          <a:xfrm>
            <a:off x="3166572" y="1273675"/>
            <a:ext cx="8752373" cy="5029589"/>
          </a:xfrm>
          <a:prstGeom prst="rect">
            <a:avLst/>
          </a:prstGeom>
        </p:spPr>
      </p:pic>
      <p:sp>
        <p:nvSpPr>
          <p:cNvPr id="17" name="TextBox 16">
            <a:extLst>
              <a:ext uri="{FF2B5EF4-FFF2-40B4-BE49-F238E27FC236}">
                <a16:creationId xmlns:a16="http://schemas.microsoft.com/office/drawing/2014/main" id="{90DAEB37-C73A-4D3B-939A-3A553A7866FD}"/>
              </a:ext>
            </a:extLst>
          </p:cNvPr>
          <p:cNvSpPr txBox="1"/>
          <p:nvPr/>
        </p:nvSpPr>
        <p:spPr>
          <a:xfrm>
            <a:off x="273055" y="1788255"/>
            <a:ext cx="3090672" cy="4247317"/>
          </a:xfrm>
          <a:prstGeom prst="rect">
            <a:avLst/>
          </a:prstGeom>
          <a:noFill/>
        </p:spPr>
        <p:txBody>
          <a:bodyPr wrap="square">
            <a:spAutoFit/>
          </a:bodyPr>
          <a:lstStyle/>
          <a:p>
            <a:r>
              <a:rPr lang="en-US" b="1" dirty="0">
                <a:solidFill>
                  <a:schemeClr val="bg1"/>
                </a:solidFill>
              </a:rPr>
              <a:t>Real time overall food price - cannot directly be constructed from raw data, Aden: </a:t>
            </a:r>
          </a:p>
          <a:p>
            <a:r>
              <a:rPr lang="en-US" b="1" dirty="0">
                <a:solidFill>
                  <a:schemeClr val="bg1"/>
                </a:solidFill>
              </a:rPr>
              <a:t>2014 - 2021 (January)</a:t>
            </a:r>
          </a:p>
          <a:p>
            <a:endParaRPr lang="en-US" dirty="0">
              <a:solidFill>
                <a:schemeClr val="bg1"/>
              </a:solidFill>
            </a:endParaRPr>
          </a:p>
          <a:p>
            <a:r>
              <a:rPr lang="en-US" dirty="0">
                <a:solidFill>
                  <a:schemeClr val="bg1"/>
                </a:solidFill>
              </a:rPr>
              <a:t>Top: price basket of 13 staples standardized by January 2014 country average</a:t>
            </a:r>
          </a:p>
          <a:p>
            <a:endParaRPr lang="en-US" dirty="0">
              <a:solidFill>
                <a:schemeClr val="bg1"/>
              </a:solidFill>
            </a:endParaRPr>
          </a:p>
          <a:p>
            <a:endParaRPr lang="en-US" dirty="0">
              <a:solidFill>
                <a:schemeClr val="bg1"/>
              </a:solidFill>
            </a:endParaRPr>
          </a:p>
          <a:p>
            <a:r>
              <a:rPr lang="en-US" dirty="0">
                <a:solidFill>
                  <a:schemeClr val="bg1"/>
                </a:solidFill>
              </a:rPr>
              <a:t>Bottom: estimated monthly food price inflation </a:t>
            </a:r>
          </a:p>
          <a:p>
            <a:r>
              <a:rPr lang="en-US" dirty="0">
                <a:solidFill>
                  <a:schemeClr val="bg1"/>
                </a:solidFill>
              </a:rPr>
              <a:t>(year-on-year)</a:t>
            </a:r>
          </a:p>
        </p:txBody>
      </p:sp>
    </p:spTree>
    <p:extLst>
      <p:ext uri="{BB962C8B-B14F-4D97-AF65-F5344CB8AC3E}">
        <p14:creationId xmlns:p14="http://schemas.microsoft.com/office/powerpoint/2010/main" val="2709082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C6D615-F9FB-4D98-B288-6FFED81290AC}"/>
              </a:ext>
            </a:extLst>
          </p:cNvPr>
          <p:cNvPicPr>
            <a:picLocks noChangeAspect="1"/>
          </p:cNvPicPr>
          <p:nvPr/>
        </p:nvPicPr>
        <p:blipFill>
          <a:blip r:embed="rId2">
            <a:duotone>
              <a:prstClr val="black"/>
              <a:schemeClr val="tx2">
                <a:tint val="45000"/>
                <a:satMod val="400000"/>
              </a:schemeClr>
            </a:duotone>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3EACC7C1-90B0-4C53-AE4C-B56B414C280F}"/>
              </a:ext>
            </a:extLst>
          </p:cNvPr>
          <p:cNvPicPr>
            <a:picLocks noChangeAspect="1"/>
          </p:cNvPicPr>
          <p:nvPr/>
        </p:nvPicPr>
        <p:blipFill rotWithShape="1">
          <a:blip r:embed="rId2"/>
          <a:srcRect b="59216"/>
          <a:stretch/>
        </p:blipFill>
        <p:spPr>
          <a:xfrm>
            <a:off x="0" y="0"/>
            <a:ext cx="12192000" cy="2796988"/>
          </a:xfrm>
          <a:prstGeom prst="rect">
            <a:avLst/>
          </a:prstGeom>
        </p:spPr>
      </p:pic>
      <p:sp>
        <p:nvSpPr>
          <p:cNvPr id="5" name="Rectangle 4">
            <a:extLst>
              <a:ext uri="{FF2B5EF4-FFF2-40B4-BE49-F238E27FC236}">
                <a16:creationId xmlns:a16="http://schemas.microsoft.com/office/drawing/2014/main" id="{57DA3DC1-9EC6-4894-B8A6-12233BB972EC}"/>
              </a:ext>
            </a:extLst>
          </p:cNvPr>
          <p:cNvSpPr/>
          <p:nvPr/>
        </p:nvSpPr>
        <p:spPr>
          <a:xfrm>
            <a:off x="0" y="2796988"/>
            <a:ext cx="12192000" cy="406101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7987499-0946-42DE-9D5A-3D7D86F2BA79}"/>
              </a:ext>
            </a:extLst>
          </p:cNvPr>
          <p:cNvSpPr>
            <a:spLocks noGrp="1"/>
          </p:cNvSpPr>
          <p:nvPr>
            <p:ph idx="1"/>
          </p:nvPr>
        </p:nvSpPr>
        <p:spPr>
          <a:xfrm>
            <a:off x="760506" y="3002280"/>
            <a:ext cx="10815798" cy="3666744"/>
          </a:xfrm>
        </p:spPr>
        <p:txBody>
          <a:bodyPr>
            <a:normAutofit fontScale="92500" lnSpcReduction="10000"/>
          </a:bodyPr>
          <a:lstStyle/>
          <a:p>
            <a:pPr marL="50800" indent="0">
              <a:lnSpc>
                <a:spcPct val="100000"/>
              </a:lnSpc>
              <a:buNone/>
            </a:pPr>
            <a:r>
              <a:rPr lang="en-US" b="1" dirty="0">
                <a:solidFill>
                  <a:schemeClr val="bg1"/>
                </a:solidFill>
              </a:rPr>
              <a:t>Next steps: </a:t>
            </a:r>
            <a:endParaRPr lang="en-US" sz="1800" dirty="0">
              <a:solidFill>
                <a:schemeClr val="bg1"/>
              </a:solidFill>
            </a:endParaRPr>
          </a:p>
          <a:p>
            <a:pPr marL="533400" lvl="1" indent="0">
              <a:lnSpc>
                <a:spcPct val="100000"/>
              </a:lnSpc>
              <a:buNone/>
            </a:pPr>
            <a:r>
              <a:rPr lang="en-US" sz="1800" dirty="0">
                <a:solidFill>
                  <a:schemeClr val="bg1"/>
                </a:solidFill>
              </a:rPr>
              <a:t>Research paper: </a:t>
            </a:r>
          </a:p>
          <a:p>
            <a:pPr marL="990600" lvl="2" indent="0">
              <a:lnSpc>
                <a:spcPct val="100000"/>
              </a:lnSpc>
              <a:buNone/>
            </a:pPr>
            <a:r>
              <a:rPr lang="en-US" sz="1400" dirty="0">
                <a:solidFill>
                  <a:schemeClr val="bg1"/>
                </a:solidFill>
              </a:rPr>
              <a:t>Methods, Results </a:t>
            </a:r>
          </a:p>
          <a:p>
            <a:pPr marL="990600" lvl="2" indent="0">
              <a:lnSpc>
                <a:spcPct val="100000"/>
              </a:lnSpc>
              <a:buNone/>
            </a:pPr>
            <a:r>
              <a:rPr lang="en-US" sz="1400" dirty="0">
                <a:solidFill>
                  <a:schemeClr val="bg1"/>
                </a:solidFill>
              </a:rPr>
              <a:t>Recommendations to improve survey systems</a:t>
            </a:r>
          </a:p>
          <a:p>
            <a:pPr marL="533400" lvl="1" indent="0">
              <a:lnSpc>
                <a:spcPct val="100000"/>
              </a:lnSpc>
              <a:buNone/>
            </a:pPr>
            <a:r>
              <a:rPr lang="en-US" sz="1800" dirty="0">
                <a:solidFill>
                  <a:schemeClr val="bg1"/>
                </a:solidFill>
              </a:rPr>
              <a:t>Code:</a:t>
            </a:r>
          </a:p>
          <a:p>
            <a:pPr marL="1016000" lvl="2" indent="0">
              <a:lnSpc>
                <a:spcPct val="100000"/>
              </a:lnSpc>
              <a:buNone/>
            </a:pPr>
            <a:r>
              <a:rPr lang="en-US" sz="1400" dirty="0">
                <a:solidFill>
                  <a:schemeClr val="bg1"/>
                </a:solidFill>
              </a:rPr>
              <a:t>Finalization, documentation, sharing </a:t>
            </a:r>
          </a:p>
          <a:p>
            <a:pPr marL="533400" lvl="1" indent="0">
              <a:lnSpc>
                <a:spcPct val="100000"/>
              </a:lnSpc>
              <a:buNone/>
            </a:pPr>
            <a:r>
              <a:rPr lang="en-US" sz="1800" dirty="0">
                <a:solidFill>
                  <a:schemeClr val="bg1"/>
                </a:solidFill>
              </a:rPr>
              <a:t>Engagement:</a:t>
            </a:r>
          </a:p>
          <a:p>
            <a:pPr marL="1016000" lvl="2" indent="0">
              <a:lnSpc>
                <a:spcPct val="100000"/>
              </a:lnSpc>
              <a:buNone/>
            </a:pPr>
            <a:r>
              <a:rPr lang="en-US" sz="1400" dirty="0">
                <a:solidFill>
                  <a:schemeClr val="bg1"/>
                </a:solidFill>
              </a:rPr>
              <a:t>Integration into FCV data platform, AG-GP price monitor</a:t>
            </a:r>
          </a:p>
          <a:p>
            <a:pPr marL="1016000" lvl="2" indent="0">
              <a:lnSpc>
                <a:spcPct val="100000"/>
              </a:lnSpc>
              <a:buNone/>
            </a:pPr>
            <a:r>
              <a:rPr lang="en-US" sz="1400" dirty="0">
                <a:solidFill>
                  <a:schemeClr val="bg1"/>
                </a:solidFill>
              </a:rPr>
              <a:t>Opening up data and results for analysis and research</a:t>
            </a:r>
          </a:p>
          <a:p>
            <a:pPr marL="1016000" lvl="2" indent="0">
              <a:lnSpc>
                <a:spcPct val="100000"/>
              </a:lnSpc>
              <a:buNone/>
            </a:pPr>
            <a:r>
              <a:rPr lang="en-US" sz="1400" dirty="0">
                <a:solidFill>
                  <a:schemeClr val="bg1"/>
                </a:solidFill>
              </a:rPr>
              <a:t>With broader DFID funded research</a:t>
            </a:r>
          </a:p>
          <a:p>
            <a:pPr marL="1016000" lvl="2" indent="0">
              <a:lnSpc>
                <a:spcPct val="100000"/>
              </a:lnSpc>
              <a:buNone/>
            </a:pPr>
            <a:r>
              <a:rPr lang="en-US" sz="1400" dirty="0">
                <a:solidFill>
                  <a:schemeClr val="bg1"/>
                </a:solidFill>
              </a:rPr>
              <a:t>AG GP, MTI, FCV</a:t>
            </a:r>
          </a:p>
          <a:p>
            <a:pPr marL="1016000" lvl="2" indent="0">
              <a:lnSpc>
                <a:spcPct val="100000"/>
              </a:lnSpc>
              <a:buNone/>
            </a:pPr>
            <a:r>
              <a:rPr lang="en-US" sz="1400" dirty="0">
                <a:solidFill>
                  <a:schemeClr val="bg1"/>
                </a:solidFill>
              </a:rPr>
              <a:t>Linking back to external partners</a:t>
            </a:r>
            <a:r>
              <a:rPr lang="en-US" sz="1800" dirty="0">
                <a:solidFill>
                  <a:schemeClr val="bg1"/>
                </a:solidFill>
              </a:rPr>
              <a:t> </a:t>
            </a:r>
            <a:endParaRPr lang="en-US" sz="1400" dirty="0">
              <a:solidFill>
                <a:schemeClr val="bg1"/>
              </a:solidFill>
            </a:endParaRPr>
          </a:p>
        </p:txBody>
      </p:sp>
      <p:pic>
        <p:nvPicPr>
          <p:cNvPr id="6" name="Picture 5">
            <a:extLst>
              <a:ext uri="{FF2B5EF4-FFF2-40B4-BE49-F238E27FC236}">
                <a16:creationId xmlns:a16="http://schemas.microsoft.com/office/drawing/2014/main" id="{53C239FF-5F89-4044-B8A4-2C8AF41EA364}"/>
              </a:ext>
            </a:extLst>
          </p:cNvPr>
          <p:cNvPicPr>
            <a:picLocks noChangeAspect="1"/>
          </p:cNvPicPr>
          <p:nvPr/>
        </p:nvPicPr>
        <p:blipFill rotWithShape="1">
          <a:blip r:embed="rId3">
            <a:biLevel thresh="25000"/>
          </a:blip>
          <a:srcRect b="59216"/>
          <a:stretch/>
        </p:blipFill>
        <p:spPr>
          <a:xfrm>
            <a:off x="0" y="0"/>
            <a:ext cx="12192000" cy="2796988"/>
          </a:xfrm>
          <a:prstGeom prst="rect">
            <a:avLst/>
          </a:prstGeom>
        </p:spPr>
      </p:pic>
      <p:sp>
        <p:nvSpPr>
          <p:cNvPr id="11" name="Rectangle 10">
            <a:extLst>
              <a:ext uri="{FF2B5EF4-FFF2-40B4-BE49-F238E27FC236}">
                <a16:creationId xmlns:a16="http://schemas.microsoft.com/office/drawing/2014/main" id="{1F584A6A-E79A-4D95-A6BC-3B44223D2166}"/>
              </a:ext>
            </a:extLst>
          </p:cNvPr>
          <p:cNvSpPr/>
          <p:nvPr/>
        </p:nvSpPr>
        <p:spPr>
          <a:xfrm>
            <a:off x="0" y="0"/>
            <a:ext cx="12192000" cy="279698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28292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Shape 104"/>
        <p:cNvGrpSpPr/>
        <p:nvPr/>
      </p:nvGrpSpPr>
      <p:grpSpPr>
        <a:xfrm>
          <a:off x="0" y="0"/>
          <a:ext cx="0" cy="0"/>
          <a:chOff x="0" y="0"/>
          <a:chExt cx="0" cy="0"/>
        </a:xfrm>
      </p:grpSpPr>
      <p:sp>
        <p:nvSpPr>
          <p:cNvPr id="258" name="Freeform: Shape 218">
            <a:extLst>
              <a:ext uri="{FF2B5EF4-FFF2-40B4-BE49-F238E27FC236}">
                <a16:creationId xmlns:a16="http://schemas.microsoft.com/office/drawing/2014/main" id="{557ADA24-F07F-4AF3-A108-8B0538C1B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73847"/>
            <a:ext cx="6434783" cy="3310306"/>
          </a:xfrm>
          <a:custGeom>
            <a:avLst/>
            <a:gdLst>
              <a:gd name="connsiteX0" fmla="*/ 0 w 6434783"/>
              <a:gd name="connsiteY0" fmla="*/ 0 h 3310306"/>
              <a:gd name="connsiteX1" fmla="*/ 3829872 w 6434783"/>
              <a:gd name="connsiteY1" fmla="*/ 0 h 3310306"/>
              <a:gd name="connsiteX2" fmla="*/ 4896100 w 6434783"/>
              <a:gd name="connsiteY2" fmla="*/ 0 h 3310306"/>
              <a:gd name="connsiteX3" fmla="*/ 4901677 w 6434783"/>
              <a:gd name="connsiteY3" fmla="*/ 0 h 3310306"/>
              <a:gd name="connsiteX4" fmla="*/ 6434783 w 6434783"/>
              <a:gd name="connsiteY4" fmla="*/ 3310306 h 3310306"/>
              <a:gd name="connsiteX5" fmla="*/ 0 w 6434783"/>
              <a:gd name="connsiteY5" fmla="*/ 3310306 h 331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783" h="3310306">
                <a:moveTo>
                  <a:pt x="0" y="0"/>
                </a:moveTo>
                <a:lnTo>
                  <a:pt x="3829872" y="0"/>
                </a:lnTo>
                <a:lnTo>
                  <a:pt x="4896100" y="0"/>
                </a:lnTo>
                <a:lnTo>
                  <a:pt x="4901677" y="0"/>
                </a:lnTo>
                <a:lnTo>
                  <a:pt x="6434783" y="3310306"/>
                </a:lnTo>
                <a:lnTo>
                  <a:pt x="0" y="3310306"/>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Google Shape;106;p16"/>
          <p:cNvSpPr txBox="1">
            <a:spLocks noGrp="1"/>
          </p:cNvSpPr>
          <p:nvPr>
            <p:ph type="ctrTitle" idx="4294967295"/>
          </p:nvPr>
        </p:nvSpPr>
        <p:spPr>
          <a:xfrm>
            <a:off x="122022" y="2312714"/>
            <a:ext cx="5835492" cy="1855246"/>
          </a:xfrm>
          <a:prstGeom prst="ellipse">
            <a:avLst/>
          </a:prstGeom>
        </p:spPr>
        <p:txBody>
          <a:bodyPr spcFirstLastPara="1" vert="horz" lIns="91440" tIns="45720" rIns="91440" bIns="45720" rtlCol="0" anchor="t" anchorCtr="0">
            <a:noAutofit/>
          </a:bodyPr>
          <a:lstStyle/>
          <a:p>
            <a:pPr>
              <a:spcBef>
                <a:spcPct val="0"/>
              </a:spcBef>
              <a:buClr>
                <a:srgbClr val="FDB515"/>
              </a:buClr>
              <a:buSzPts val="4300"/>
            </a:pPr>
            <a:r>
              <a:rPr lang="en-US" sz="3200" b="1" kern="1200" dirty="0">
                <a:solidFill>
                  <a:schemeClr val="tx1"/>
                </a:solidFill>
                <a:sym typeface="Arial"/>
              </a:rPr>
              <a:t>Annex</a:t>
            </a:r>
            <a:br>
              <a:rPr lang="en-US" sz="3200" b="1" kern="1200" dirty="0">
                <a:solidFill>
                  <a:schemeClr val="tx1"/>
                </a:solidFill>
                <a:sym typeface="Arial"/>
              </a:rPr>
            </a:br>
            <a:br>
              <a:rPr lang="en-US" sz="3200" b="1" kern="1200" dirty="0">
                <a:solidFill>
                  <a:schemeClr val="tx1"/>
                </a:solidFill>
                <a:sym typeface="Arial"/>
              </a:rPr>
            </a:br>
            <a:br>
              <a:rPr lang="en-US" sz="3200" b="1" dirty="0">
                <a:solidFill>
                  <a:schemeClr val="tx1"/>
                </a:solidFill>
              </a:rPr>
            </a:br>
            <a:endParaRPr lang="en-US" sz="3200" kern="1200" dirty="0">
              <a:solidFill>
                <a:schemeClr val="tx1"/>
              </a:solidFill>
              <a:latin typeface="+mj-lt"/>
              <a:ea typeface="+mj-ea"/>
              <a:cs typeface="+mj-cs"/>
            </a:endParaRPr>
          </a:p>
        </p:txBody>
      </p:sp>
      <p:sp>
        <p:nvSpPr>
          <p:cNvPr id="13" name="Freeform: Shape 12">
            <a:extLst>
              <a:ext uri="{FF2B5EF4-FFF2-40B4-BE49-F238E27FC236}">
                <a16:creationId xmlns:a16="http://schemas.microsoft.com/office/drawing/2014/main" id="{AB14AD74-7763-424C-A3C8-541DF97DA279}"/>
              </a:ext>
            </a:extLst>
          </p:cNvPr>
          <p:cNvSpPr/>
          <p:nvPr/>
        </p:nvSpPr>
        <p:spPr>
          <a:xfrm>
            <a:off x="5905500" y="-3429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blipFill dpi="0" rotWithShape="1">
            <a:blip r:embed="rId3">
              <a:biLevel thresh="2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4739911"/>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C6D615-F9FB-4D98-B288-6FFED81290AC}"/>
              </a:ext>
            </a:extLst>
          </p:cNvPr>
          <p:cNvPicPr>
            <a:picLocks noChangeAspect="1"/>
          </p:cNvPicPr>
          <p:nvPr/>
        </p:nvPicPr>
        <p:blipFill>
          <a:blip r:embed="rId2">
            <a:duotone>
              <a:prstClr val="black"/>
              <a:schemeClr val="tx2">
                <a:tint val="45000"/>
                <a:satMod val="400000"/>
              </a:schemeClr>
            </a:duotone>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3EACC7C1-90B0-4C53-AE4C-B56B414C280F}"/>
              </a:ext>
            </a:extLst>
          </p:cNvPr>
          <p:cNvPicPr>
            <a:picLocks noChangeAspect="1"/>
          </p:cNvPicPr>
          <p:nvPr/>
        </p:nvPicPr>
        <p:blipFill rotWithShape="1">
          <a:blip r:embed="rId2"/>
          <a:srcRect b="37585"/>
          <a:stretch/>
        </p:blipFill>
        <p:spPr>
          <a:xfrm>
            <a:off x="0" y="19455"/>
            <a:ext cx="12192000" cy="4280424"/>
          </a:xfrm>
          <a:prstGeom prst="rect">
            <a:avLst/>
          </a:prstGeom>
        </p:spPr>
      </p:pic>
      <p:sp>
        <p:nvSpPr>
          <p:cNvPr id="5" name="Rectangle 4">
            <a:extLst>
              <a:ext uri="{FF2B5EF4-FFF2-40B4-BE49-F238E27FC236}">
                <a16:creationId xmlns:a16="http://schemas.microsoft.com/office/drawing/2014/main" id="{57DA3DC1-9EC6-4894-B8A6-12233BB972EC}"/>
              </a:ext>
            </a:extLst>
          </p:cNvPr>
          <p:cNvSpPr/>
          <p:nvPr/>
        </p:nvSpPr>
        <p:spPr>
          <a:xfrm>
            <a:off x="0" y="4280425"/>
            <a:ext cx="12192000" cy="2577574"/>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F584A6A-E79A-4D95-A6BC-3B44223D2166}"/>
              </a:ext>
            </a:extLst>
          </p:cNvPr>
          <p:cNvSpPr/>
          <p:nvPr/>
        </p:nvSpPr>
        <p:spPr>
          <a:xfrm>
            <a:off x="0" y="0"/>
            <a:ext cx="12192000" cy="428239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2">
            <a:extLst>
              <a:ext uri="{FF2B5EF4-FFF2-40B4-BE49-F238E27FC236}">
                <a16:creationId xmlns:a16="http://schemas.microsoft.com/office/drawing/2014/main" id="{279D842A-FDCF-40DD-9BA3-7443F20BE8DB}"/>
              </a:ext>
            </a:extLst>
          </p:cNvPr>
          <p:cNvSpPr>
            <a:spLocks noGrp="1"/>
          </p:cNvSpPr>
          <p:nvPr>
            <p:ph idx="1"/>
          </p:nvPr>
        </p:nvSpPr>
        <p:spPr>
          <a:xfrm>
            <a:off x="488039" y="295807"/>
            <a:ext cx="10815637" cy="6377368"/>
          </a:xfrm>
        </p:spPr>
        <p:txBody>
          <a:bodyPr>
            <a:noAutofit/>
          </a:bodyPr>
          <a:lstStyle/>
          <a:p>
            <a:pPr marL="50800" indent="0">
              <a:buNone/>
            </a:pPr>
            <a:endParaRPr lang="en-US" sz="1600" b="1" dirty="0">
              <a:solidFill>
                <a:schemeClr val="tx2">
                  <a:lumMod val="90000"/>
                </a:schemeClr>
              </a:solidFill>
            </a:endParaRPr>
          </a:p>
          <a:p>
            <a:pPr marL="50800" indent="0">
              <a:buNone/>
            </a:pPr>
            <a:endParaRPr lang="en-US" sz="1600" b="1" dirty="0">
              <a:solidFill>
                <a:schemeClr val="tx2">
                  <a:lumMod val="90000"/>
                </a:schemeClr>
              </a:solidFill>
            </a:endParaRPr>
          </a:p>
        </p:txBody>
      </p:sp>
      <p:sp>
        <p:nvSpPr>
          <p:cNvPr id="13" name="Title 1">
            <a:extLst>
              <a:ext uri="{FF2B5EF4-FFF2-40B4-BE49-F238E27FC236}">
                <a16:creationId xmlns:a16="http://schemas.microsoft.com/office/drawing/2014/main" id="{48A0AC5A-FF8D-4A74-BCE0-E1EAC0B29567}"/>
              </a:ext>
            </a:extLst>
          </p:cNvPr>
          <p:cNvSpPr>
            <a:spLocks noGrp="1"/>
          </p:cNvSpPr>
          <p:nvPr>
            <p:ph type="title"/>
          </p:nvPr>
        </p:nvSpPr>
        <p:spPr>
          <a:xfrm>
            <a:off x="838200" y="19454"/>
            <a:ext cx="10515600" cy="1325563"/>
          </a:xfrm>
        </p:spPr>
        <p:txBody>
          <a:bodyPr/>
          <a:lstStyle/>
          <a:p>
            <a:r>
              <a:rPr lang="en-US" b="1" dirty="0">
                <a:solidFill>
                  <a:schemeClr val="tx2">
                    <a:lumMod val="90000"/>
                  </a:schemeClr>
                </a:solidFill>
              </a:rPr>
              <a:t>Outline of Core </a:t>
            </a:r>
            <a:r>
              <a:rPr lang="en-US" sz="4400" b="1" dirty="0">
                <a:solidFill>
                  <a:schemeClr val="tx2">
                    <a:lumMod val="90000"/>
                  </a:schemeClr>
                </a:solidFill>
              </a:rPr>
              <a:t>Algorithmic framework:</a:t>
            </a:r>
          </a:p>
        </p:txBody>
      </p:sp>
      <p:pic>
        <p:nvPicPr>
          <p:cNvPr id="4" name="Picture 3">
            <a:extLst>
              <a:ext uri="{FF2B5EF4-FFF2-40B4-BE49-F238E27FC236}">
                <a16:creationId xmlns:a16="http://schemas.microsoft.com/office/drawing/2014/main" id="{9881D3F8-088C-4B2D-A96B-9F53C3F069EF}"/>
              </a:ext>
            </a:extLst>
          </p:cNvPr>
          <p:cNvPicPr>
            <a:picLocks noChangeAspect="1"/>
          </p:cNvPicPr>
          <p:nvPr/>
        </p:nvPicPr>
        <p:blipFill rotWithShape="1">
          <a:blip r:embed="rId3"/>
          <a:srcRect l="670" t="621" b="538"/>
          <a:stretch/>
        </p:blipFill>
        <p:spPr>
          <a:xfrm>
            <a:off x="3481135" y="1201783"/>
            <a:ext cx="5131092" cy="5282620"/>
          </a:xfrm>
          <a:prstGeom prst="rect">
            <a:avLst/>
          </a:prstGeom>
        </p:spPr>
      </p:pic>
    </p:spTree>
    <p:extLst>
      <p:ext uri="{BB962C8B-B14F-4D97-AF65-F5344CB8AC3E}">
        <p14:creationId xmlns:p14="http://schemas.microsoft.com/office/powerpoint/2010/main" val="1921392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C6D615-F9FB-4D98-B288-6FFED81290AC}"/>
              </a:ext>
            </a:extLst>
          </p:cNvPr>
          <p:cNvPicPr>
            <a:picLocks noChangeAspect="1"/>
          </p:cNvPicPr>
          <p:nvPr/>
        </p:nvPicPr>
        <p:blipFill>
          <a:blip r:embed="rId2">
            <a:duotone>
              <a:prstClr val="black"/>
              <a:schemeClr val="tx2">
                <a:tint val="45000"/>
                <a:satMod val="400000"/>
              </a:schemeClr>
            </a:duotone>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3EACC7C1-90B0-4C53-AE4C-B56B414C280F}"/>
              </a:ext>
            </a:extLst>
          </p:cNvPr>
          <p:cNvPicPr>
            <a:picLocks noChangeAspect="1"/>
          </p:cNvPicPr>
          <p:nvPr/>
        </p:nvPicPr>
        <p:blipFill rotWithShape="1">
          <a:blip r:embed="rId2"/>
          <a:srcRect b="37585"/>
          <a:stretch/>
        </p:blipFill>
        <p:spPr>
          <a:xfrm>
            <a:off x="0" y="19455"/>
            <a:ext cx="12192000" cy="4280424"/>
          </a:xfrm>
          <a:prstGeom prst="rect">
            <a:avLst/>
          </a:prstGeom>
        </p:spPr>
      </p:pic>
      <p:sp>
        <p:nvSpPr>
          <p:cNvPr id="5" name="Rectangle 4">
            <a:extLst>
              <a:ext uri="{FF2B5EF4-FFF2-40B4-BE49-F238E27FC236}">
                <a16:creationId xmlns:a16="http://schemas.microsoft.com/office/drawing/2014/main" id="{57DA3DC1-9EC6-4894-B8A6-12233BB972EC}"/>
              </a:ext>
            </a:extLst>
          </p:cNvPr>
          <p:cNvSpPr/>
          <p:nvPr/>
        </p:nvSpPr>
        <p:spPr>
          <a:xfrm>
            <a:off x="0" y="4280425"/>
            <a:ext cx="12192000" cy="2577574"/>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F584A6A-E79A-4D95-A6BC-3B44223D2166}"/>
              </a:ext>
            </a:extLst>
          </p:cNvPr>
          <p:cNvSpPr/>
          <p:nvPr/>
        </p:nvSpPr>
        <p:spPr>
          <a:xfrm>
            <a:off x="0" y="0"/>
            <a:ext cx="12192000" cy="428239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2">
            <a:extLst>
              <a:ext uri="{FF2B5EF4-FFF2-40B4-BE49-F238E27FC236}">
                <a16:creationId xmlns:a16="http://schemas.microsoft.com/office/drawing/2014/main" id="{279D842A-FDCF-40DD-9BA3-7443F20BE8DB}"/>
              </a:ext>
            </a:extLst>
          </p:cNvPr>
          <p:cNvSpPr>
            <a:spLocks noGrp="1"/>
          </p:cNvSpPr>
          <p:nvPr>
            <p:ph idx="1"/>
          </p:nvPr>
        </p:nvSpPr>
        <p:spPr>
          <a:xfrm>
            <a:off x="488039" y="295807"/>
            <a:ext cx="10815637" cy="6377368"/>
          </a:xfrm>
        </p:spPr>
        <p:txBody>
          <a:bodyPr>
            <a:noAutofit/>
          </a:bodyPr>
          <a:lstStyle/>
          <a:p>
            <a:pPr marL="50800" indent="0">
              <a:buNone/>
            </a:pPr>
            <a:endParaRPr lang="en-US" sz="1600" b="1" dirty="0">
              <a:solidFill>
                <a:schemeClr val="tx2">
                  <a:lumMod val="90000"/>
                </a:schemeClr>
              </a:solidFill>
            </a:endParaRPr>
          </a:p>
          <a:p>
            <a:pPr marL="50800" indent="0">
              <a:buNone/>
            </a:pPr>
            <a:endParaRPr lang="en-US" sz="1600" b="1" dirty="0">
              <a:solidFill>
                <a:schemeClr val="tx2">
                  <a:lumMod val="90000"/>
                </a:schemeClr>
              </a:solidFill>
            </a:endParaRPr>
          </a:p>
          <a:p>
            <a:pPr marL="50800" indent="0">
              <a:lnSpc>
                <a:spcPct val="150000"/>
              </a:lnSpc>
              <a:buNone/>
            </a:pPr>
            <a:r>
              <a:rPr lang="en-US" sz="2000" b="1" dirty="0">
                <a:solidFill>
                  <a:schemeClr val="tx2">
                    <a:lumMod val="90000"/>
                  </a:schemeClr>
                </a:solidFill>
              </a:rPr>
              <a:t>Initialize missing data using preliminary imputations methods:</a:t>
            </a:r>
          </a:p>
          <a:p>
            <a:pPr marL="533400" lvl="1" indent="0">
              <a:buNone/>
            </a:pPr>
            <a:r>
              <a:rPr lang="en-US" sz="1600" dirty="0">
                <a:solidFill>
                  <a:schemeClr val="tx2">
                    <a:lumMod val="90000"/>
                  </a:schemeClr>
                </a:solidFill>
              </a:rPr>
              <a:t>Univariate time series methods can provide a solution for small local data gaps</a:t>
            </a:r>
          </a:p>
          <a:p>
            <a:pPr marL="533400" lvl="1" indent="0">
              <a:buNone/>
            </a:pPr>
            <a:r>
              <a:rPr lang="en-US" sz="1600" dirty="0">
                <a:solidFill>
                  <a:schemeClr val="tx2">
                    <a:lumMod val="90000"/>
                  </a:schemeClr>
                </a:solidFill>
              </a:rPr>
              <a:t>Pattern matching algorithms can provide a good solution for large gaps in complex time series by replicating dynamics observed at other markets based on similarities in preceded patterns. </a:t>
            </a:r>
          </a:p>
          <a:p>
            <a:pPr marL="533400" lvl="1" indent="0">
              <a:buNone/>
            </a:pPr>
            <a:r>
              <a:rPr lang="en-US" sz="1600" dirty="0">
                <a:solidFill>
                  <a:schemeClr val="tx2">
                    <a:lumMod val="90000"/>
                  </a:schemeClr>
                </a:solidFill>
              </a:rPr>
              <a:t>Locally linear regression methods can provide a solution when not enough data exists for time series imputation, by nonlinearly transforming the country mean to match local observations</a:t>
            </a:r>
          </a:p>
          <a:p>
            <a:pPr marL="533400" lvl="1" indent="0">
              <a:buNone/>
            </a:pPr>
            <a:r>
              <a:rPr lang="en-US" sz="1600" dirty="0">
                <a:solidFill>
                  <a:schemeClr val="tx2">
                    <a:lumMod val="90000"/>
                  </a:schemeClr>
                </a:solidFill>
              </a:rPr>
              <a:t>The country mean of all completed price series provides a natural guesstimate when not enough data exists for any of the above</a:t>
            </a:r>
          </a:p>
          <a:p>
            <a:pPr marL="533400" lvl="1" indent="0">
              <a:buNone/>
            </a:pPr>
            <a:r>
              <a:rPr lang="en-US" sz="1600" dirty="0">
                <a:solidFill>
                  <a:schemeClr val="tx2">
                    <a:lumMod val="90000"/>
                  </a:schemeClr>
                </a:solidFill>
              </a:rPr>
              <a:t>Each approach will have varying success, in a second stage obvious errors can be corrected and imputations can be improved by drawing from a wider pool of information</a:t>
            </a:r>
            <a:endParaRPr lang="en-US" sz="1600" b="1" dirty="0">
              <a:solidFill>
                <a:schemeClr val="tx2">
                  <a:lumMod val="90000"/>
                </a:schemeClr>
              </a:solidFill>
            </a:endParaRPr>
          </a:p>
          <a:p>
            <a:pPr marL="50800" indent="0">
              <a:buNone/>
            </a:pPr>
            <a:endParaRPr lang="en-US" sz="1600" b="1" dirty="0">
              <a:solidFill>
                <a:schemeClr val="tx2">
                  <a:lumMod val="90000"/>
                </a:schemeClr>
              </a:solidFill>
            </a:endParaRPr>
          </a:p>
          <a:p>
            <a:pPr marL="50800" indent="0">
              <a:lnSpc>
                <a:spcPct val="150000"/>
              </a:lnSpc>
              <a:buNone/>
            </a:pPr>
            <a:r>
              <a:rPr lang="en-US" sz="2000" b="1" dirty="0">
                <a:solidFill>
                  <a:schemeClr val="tx2">
                    <a:lumMod val="90000"/>
                  </a:schemeClr>
                </a:solidFill>
              </a:rPr>
              <a:t>Iteratively correct and improve imputations using regression chains:</a:t>
            </a:r>
          </a:p>
          <a:p>
            <a:pPr marL="533400" lvl="1" indent="0">
              <a:buNone/>
            </a:pPr>
            <a:r>
              <a:rPr lang="en-US" sz="1600" dirty="0">
                <a:solidFill>
                  <a:schemeClr val="tx2">
                    <a:lumMod val="90000"/>
                  </a:schemeClr>
                </a:solidFill>
              </a:rPr>
              <a:t>Train predictive models that exploit similarities between related survey points, correlations between markets, correlations between different prices, regional and temporal trends, seasonality and possibly exogenous predictors</a:t>
            </a:r>
          </a:p>
          <a:p>
            <a:pPr marL="533400" lvl="1" indent="0">
              <a:buNone/>
            </a:pPr>
            <a:r>
              <a:rPr lang="en-US" sz="1600" dirty="0">
                <a:solidFill>
                  <a:schemeClr val="tx2">
                    <a:lumMod val="90000"/>
                  </a:schemeClr>
                </a:solidFill>
              </a:rPr>
              <a:t>Each prediction model can use a bootstrap sample of imputation as additional synthetic cases</a:t>
            </a:r>
          </a:p>
          <a:p>
            <a:pPr marL="533400" lvl="1" indent="0">
              <a:buNone/>
            </a:pPr>
            <a:r>
              <a:rPr lang="en-US" sz="1600" dirty="0">
                <a:solidFill>
                  <a:schemeClr val="tx2">
                    <a:lumMod val="90000"/>
                  </a:schemeClr>
                </a:solidFill>
              </a:rPr>
              <a:t>Use these predictive models to update previous imputations. Cycle through the data and keep updating imputations, until all information in the data has been disseminated</a:t>
            </a:r>
          </a:p>
          <a:p>
            <a:pPr marL="533400" lvl="1" indent="0">
              <a:buNone/>
            </a:pPr>
            <a:r>
              <a:rPr lang="en-US" sz="1600" dirty="0">
                <a:solidFill>
                  <a:schemeClr val="tx2">
                    <a:lumMod val="90000"/>
                  </a:schemeClr>
                </a:solidFill>
              </a:rPr>
              <a:t>Depending on the bootstrap and the order in which regressions are built, the imputations will each time be slightly different. Repeat the process several times and average the final result so that it is stochastically stable.</a:t>
            </a:r>
            <a:endParaRPr lang="en-US" sz="2000" dirty="0">
              <a:solidFill>
                <a:schemeClr val="tx2">
                  <a:lumMod val="90000"/>
                </a:schemeClr>
              </a:solidFill>
            </a:endParaRPr>
          </a:p>
        </p:txBody>
      </p:sp>
      <p:sp>
        <p:nvSpPr>
          <p:cNvPr id="13" name="Title 1">
            <a:extLst>
              <a:ext uri="{FF2B5EF4-FFF2-40B4-BE49-F238E27FC236}">
                <a16:creationId xmlns:a16="http://schemas.microsoft.com/office/drawing/2014/main" id="{48A0AC5A-FF8D-4A74-BCE0-E1EAC0B29567}"/>
              </a:ext>
            </a:extLst>
          </p:cNvPr>
          <p:cNvSpPr>
            <a:spLocks noGrp="1"/>
          </p:cNvSpPr>
          <p:nvPr>
            <p:ph type="title"/>
          </p:nvPr>
        </p:nvSpPr>
        <p:spPr>
          <a:xfrm>
            <a:off x="838200" y="19454"/>
            <a:ext cx="10515600" cy="1325563"/>
          </a:xfrm>
        </p:spPr>
        <p:txBody>
          <a:bodyPr/>
          <a:lstStyle/>
          <a:p>
            <a:r>
              <a:rPr lang="en-US" b="1" dirty="0">
                <a:solidFill>
                  <a:schemeClr val="tx2">
                    <a:lumMod val="90000"/>
                  </a:schemeClr>
                </a:solidFill>
              </a:rPr>
              <a:t>Outline of Core </a:t>
            </a:r>
            <a:r>
              <a:rPr lang="en-US" sz="4400" b="1" dirty="0">
                <a:solidFill>
                  <a:schemeClr val="tx2">
                    <a:lumMod val="90000"/>
                  </a:schemeClr>
                </a:solidFill>
              </a:rPr>
              <a:t>Algorithmic framework:</a:t>
            </a:r>
          </a:p>
        </p:txBody>
      </p:sp>
      <p:pic>
        <p:nvPicPr>
          <p:cNvPr id="3" name="Picture 2">
            <a:extLst>
              <a:ext uri="{FF2B5EF4-FFF2-40B4-BE49-F238E27FC236}">
                <a16:creationId xmlns:a16="http://schemas.microsoft.com/office/drawing/2014/main" id="{5216DB80-5071-4DD1-8E75-E5D5F047BF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673634"/>
            <a:ext cx="208280" cy="208280"/>
          </a:xfrm>
          <a:prstGeom prst="rect">
            <a:avLst/>
          </a:prstGeom>
        </p:spPr>
      </p:pic>
      <p:pic>
        <p:nvPicPr>
          <p:cNvPr id="29" name="Picture 28">
            <a:extLst>
              <a:ext uri="{FF2B5EF4-FFF2-40B4-BE49-F238E27FC236}">
                <a16:creationId xmlns:a16="http://schemas.microsoft.com/office/drawing/2014/main" id="{53BD393B-B711-4871-B28F-A57F79F4C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951435"/>
            <a:ext cx="208280" cy="208280"/>
          </a:xfrm>
          <a:prstGeom prst="rect">
            <a:avLst/>
          </a:prstGeom>
        </p:spPr>
      </p:pic>
      <p:pic>
        <p:nvPicPr>
          <p:cNvPr id="30" name="Picture 29">
            <a:extLst>
              <a:ext uri="{FF2B5EF4-FFF2-40B4-BE49-F238E27FC236}">
                <a16:creationId xmlns:a16="http://schemas.microsoft.com/office/drawing/2014/main" id="{90792D8F-0C40-41F3-9ACB-9F3A90321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473435"/>
            <a:ext cx="208280" cy="208280"/>
          </a:xfrm>
          <a:prstGeom prst="rect">
            <a:avLst/>
          </a:prstGeom>
        </p:spPr>
      </p:pic>
      <p:pic>
        <p:nvPicPr>
          <p:cNvPr id="31" name="Picture 30">
            <a:extLst>
              <a:ext uri="{FF2B5EF4-FFF2-40B4-BE49-F238E27FC236}">
                <a16:creationId xmlns:a16="http://schemas.microsoft.com/office/drawing/2014/main" id="{8C02A956-47DB-417F-8E32-7635DF7BF8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958067"/>
            <a:ext cx="208280" cy="208280"/>
          </a:xfrm>
          <a:prstGeom prst="rect">
            <a:avLst/>
          </a:prstGeom>
        </p:spPr>
      </p:pic>
      <p:pic>
        <p:nvPicPr>
          <p:cNvPr id="32" name="Picture 31">
            <a:extLst>
              <a:ext uri="{FF2B5EF4-FFF2-40B4-BE49-F238E27FC236}">
                <a16:creationId xmlns:a16="http://schemas.microsoft.com/office/drawing/2014/main" id="{A4CD01B0-D224-4242-904C-CE41F41CAE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465727"/>
            <a:ext cx="208280" cy="208280"/>
          </a:xfrm>
          <a:prstGeom prst="rect">
            <a:avLst/>
          </a:prstGeom>
        </p:spPr>
      </p:pic>
      <p:pic>
        <p:nvPicPr>
          <p:cNvPr id="33" name="Picture 32">
            <a:extLst>
              <a:ext uri="{FF2B5EF4-FFF2-40B4-BE49-F238E27FC236}">
                <a16:creationId xmlns:a16="http://schemas.microsoft.com/office/drawing/2014/main" id="{0F3DC244-D4BE-42C6-8B44-3E10EF5BE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4906297"/>
            <a:ext cx="208280" cy="208280"/>
          </a:xfrm>
          <a:prstGeom prst="rect">
            <a:avLst/>
          </a:prstGeom>
        </p:spPr>
      </p:pic>
      <p:pic>
        <p:nvPicPr>
          <p:cNvPr id="34" name="Picture 33">
            <a:extLst>
              <a:ext uri="{FF2B5EF4-FFF2-40B4-BE49-F238E27FC236}">
                <a16:creationId xmlns:a16="http://schemas.microsoft.com/office/drawing/2014/main" id="{40671714-8072-4BEA-A5F9-1AF557F001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5397707"/>
            <a:ext cx="208280" cy="208280"/>
          </a:xfrm>
          <a:prstGeom prst="rect">
            <a:avLst/>
          </a:prstGeom>
        </p:spPr>
      </p:pic>
      <p:pic>
        <p:nvPicPr>
          <p:cNvPr id="35" name="Picture 34">
            <a:extLst>
              <a:ext uri="{FF2B5EF4-FFF2-40B4-BE49-F238E27FC236}">
                <a16:creationId xmlns:a16="http://schemas.microsoft.com/office/drawing/2014/main" id="{323A8735-E200-45FF-952D-9BB41FB359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5689844"/>
            <a:ext cx="208280" cy="208280"/>
          </a:xfrm>
          <a:prstGeom prst="rect">
            <a:avLst/>
          </a:prstGeom>
        </p:spPr>
      </p:pic>
      <p:pic>
        <p:nvPicPr>
          <p:cNvPr id="36" name="Picture 35">
            <a:extLst>
              <a:ext uri="{FF2B5EF4-FFF2-40B4-BE49-F238E27FC236}">
                <a16:creationId xmlns:a16="http://schemas.microsoft.com/office/drawing/2014/main" id="{D1B7E05C-8418-4ECE-BE61-3AEA441A78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6194822"/>
            <a:ext cx="208280" cy="208280"/>
          </a:xfrm>
          <a:prstGeom prst="rect">
            <a:avLst/>
          </a:prstGeom>
        </p:spPr>
      </p:pic>
    </p:spTree>
    <p:extLst>
      <p:ext uri="{BB962C8B-B14F-4D97-AF65-F5344CB8AC3E}">
        <p14:creationId xmlns:p14="http://schemas.microsoft.com/office/powerpoint/2010/main" val="1956165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1"/>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a:solidFill>
                  <a:schemeClr val="bg1"/>
                </a:solidFill>
              </a:rPr>
              <a:t>FCS Coverage </a:t>
            </a:r>
            <a:r>
              <a:rPr lang="en-US" b="1" dirty="0">
                <a:solidFill>
                  <a:schemeClr val="bg1"/>
                </a:solidFill>
              </a:rPr>
              <a:t>table</a:t>
            </a:r>
          </a:p>
        </p:txBody>
      </p:sp>
      <p:graphicFrame>
        <p:nvGraphicFramePr>
          <p:cNvPr id="4" name="Table 3">
            <a:extLst>
              <a:ext uri="{FF2B5EF4-FFF2-40B4-BE49-F238E27FC236}">
                <a16:creationId xmlns:a16="http://schemas.microsoft.com/office/drawing/2014/main" id="{2BA55403-B27C-47DF-B1F0-9090170099C9}"/>
              </a:ext>
            </a:extLst>
          </p:cNvPr>
          <p:cNvGraphicFramePr>
            <a:graphicFrameLocks noGrp="1"/>
          </p:cNvGraphicFramePr>
          <p:nvPr>
            <p:extLst>
              <p:ext uri="{D42A27DB-BD31-4B8C-83A1-F6EECF244321}">
                <p14:modId xmlns:p14="http://schemas.microsoft.com/office/powerpoint/2010/main" val="2001968609"/>
              </p:ext>
            </p:extLst>
          </p:nvPr>
        </p:nvGraphicFramePr>
        <p:xfrm>
          <a:off x="640465" y="1138768"/>
          <a:ext cx="10627486" cy="4351339"/>
        </p:xfrm>
        <a:graphic>
          <a:graphicData uri="http://schemas.openxmlformats.org/drawingml/2006/table">
            <a:tbl>
              <a:tblPr firstRow="1" firstCol="1" bandRow="1">
                <a:tableStyleId>{9D7B26C5-4107-4FEC-AEDC-1716B250A1EF}</a:tableStyleId>
              </a:tblPr>
              <a:tblGrid>
                <a:gridCol w="2011576">
                  <a:extLst>
                    <a:ext uri="{9D8B030D-6E8A-4147-A177-3AD203B41FA5}">
                      <a16:colId xmlns:a16="http://schemas.microsoft.com/office/drawing/2014/main" val="3205228474"/>
                    </a:ext>
                  </a:extLst>
                </a:gridCol>
                <a:gridCol w="639976">
                  <a:extLst>
                    <a:ext uri="{9D8B030D-6E8A-4147-A177-3AD203B41FA5}">
                      <a16:colId xmlns:a16="http://schemas.microsoft.com/office/drawing/2014/main" val="1302645240"/>
                    </a:ext>
                  </a:extLst>
                </a:gridCol>
                <a:gridCol w="506626">
                  <a:extLst>
                    <a:ext uri="{9D8B030D-6E8A-4147-A177-3AD203B41FA5}">
                      <a16:colId xmlns:a16="http://schemas.microsoft.com/office/drawing/2014/main" val="2685320777"/>
                    </a:ext>
                  </a:extLst>
                </a:gridCol>
                <a:gridCol w="506626">
                  <a:extLst>
                    <a:ext uri="{9D8B030D-6E8A-4147-A177-3AD203B41FA5}">
                      <a16:colId xmlns:a16="http://schemas.microsoft.com/office/drawing/2014/main" val="2066038141"/>
                    </a:ext>
                  </a:extLst>
                </a:gridCol>
                <a:gridCol w="570126">
                  <a:extLst>
                    <a:ext uri="{9D8B030D-6E8A-4147-A177-3AD203B41FA5}">
                      <a16:colId xmlns:a16="http://schemas.microsoft.com/office/drawing/2014/main" val="3027396633"/>
                    </a:ext>
                  </a:extLst>
                </a:gridCol>
                <a:gridCol w="481226">
                  <a:extLst>
                    <a:ext uri="{9D8B030D-6E8A-4147-A177-3AD203B41FA5}">
                      <a16:colId xmlns:a16="http://schemas.microsoft.com/office/drawing/2014/main" val="3663176149"/>
                    </a:ext>
                  </a:extLst>
                </a:gridCol>
                <a:gridCol w="919376">
                  <a:extLst>
                    <a:ext uri="{9D8B030D-6E8A-4147-A177-3AD203B41FA5}">
                      <a16:colId xmlns:a16="http://schemas.microsoft.com/office/drawing/2014/main" val="3948356566"/>
                    </a:ext>
                  </a:extLst>
                </a:gridCol>
                <a:gridCol w="1268626">
                  <a:extLst>
                    <a:ext uri="{9D8B030D-6E8A-4147-A177-3AD203B41FA5}">
                      <a16:colId xmlns:a16="http://schemas.microsoft.com/office/drawing/2014/main" val="3329370762"/>
                    </a:ext>
                  </a:extLst>
                </a:gridCol>
                <a:gridCol w="1097176">
                  <a:extLst>
                    <a:ext uri="{9D8B030D-6E8A-4147-A177-3AD203B41FA5}">
                      <a16:colId xmlns:a16="http://schemas.microsoft.com/office/drawing/2014/main" val="3969604337"/>
                    </a:ext>
                  </a:extLst>
                </a:gridCol>
                <a:gridCol w="1033676">
                  <a:extLst>
                    <a:ext uri="{9D8B030D-6E8A-4147-A177-3AD203B41FA5}">
                      <a16:colId xmlns:a16="http://schemas.microsoft.com/office/drawing/2014/main" val="1709709285"/>
                    </a:ext>
                  </a:extLst>
                </a:gridCol>
                <a:gridCol w="796238">
                  <a:extLst>
                    <a:ext uri="{9D8B030D-6E8A-4147-A177-3AD203B41FA5}">
                      <a16:colId xmlns:a16="http://schemas.microsoft.com/office/drawing/2014/main" val="2109416356"/>
                    </a:ext>
                  </a:extLst>
                </a:gridCol>
                <a:gridCol w="796238">
                  <a:extLst>
                    <a:ext uri="{9D8B030D-6E8A-4147-A177-3AD203B41FA5}">
                      <a16:colId xmlns:a16="http://schemas.microsoft.com/office/drawing/2014/main" val="2011571717"/>
                    </a:ext>
                  </a:extLst>
                </a:gridCol>
              </a:tblGrid>
              <a:tr h="436545">
                <a:tc>
                  <a:txBody>
                    <a:bodyPr/>
                    <a:lstStyle/>
                    <a:p>
                      <a:pPr marL="0" marR="0">
                        <a:lnSpc>
                          <a:spcPct val="107000"/>
                        </a:lnSpc>
                        <a:spcBef>
                          <a:spcPts val="0"/>
                        </a:spcBef>
                        <a:spcAft>
                          <a:spcPts val="0"/>
                        </a:spcAft>
                      </a:pPr>
                      <a:r>
                        <a:rPr lang="en-US" sz="900" dirty="0">
                          <a:solidFill>
                            <a:schemeClr val="bg1"/>
                          </a:solidFill>
                          <a:effectLst/>
                        </a:rPr>
                        <a:t>Country</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Currency</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First</a:t>
                      </a:r>
                    </a:p>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Survey</a:t>
                      </a: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Last</a:t>
                      </a:r>
                    </a:p>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Survey</a:t>
                      </a: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Markets</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Foods</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Data coverage</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Total Index Increase </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Average Inflation </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Max. Drawdown </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Average Monthly Volatility </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Confidence Score*</a:t>
                      </a:r>
                    </a:p>
                  </a:txBody>
                  <a:tcPr marL="56463" marR="56463" marT="0" marB="0"/>
                </a:tc>
                <a:extLst>
                  <a:ext uri="{0D108BD9-81ED-4DB2-BD59-A6C34878D82A}">
                    <a16:rowId xmlns:a16="http://schemas.microsoft.com/office/drawing/2014/main" val="715105882"/>
                  </a:ext>
                </a:extLst>
              </a:tr>
              <a:tr h="150569">
                <a:tc>
                  <a:txBody>
                    <a:bodyPr/>
                    <a:lstStyle/>
                    <a:p>
                      <a:pPr marL="0" marR="0">
                        <a:lnSpc>
                          <a:spcPct val="107000"/>
                        </a:lnSpc>
                        <a:spcBef>
                          <a:spcPts val="0"/>
                        </a:spcBef>
                        <a:spcAft>
                          <a:spcPts val="0"/>
                        </a:spcAft>
                      </a:pPr>
                      <a:r>
                        <a:rPr lang="en-US" sz="900">
                          <a:solidFill>
                            <a:schemeClr val="bg1"/>
                          </a:solidFill>
                          <a:effectLst/>
                        </a:rPr>
                        <a:t>Afghanistan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AFN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75.8%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127.0%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-44.5%</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0.85</a:t>
                      </a:r>
                    </a:p>
                  </a:txBody>
                  <a:tcPr marL="56463" marR="56463" marT="0" marB="0"/>
                </a:tc>
                <a:extLst>
                  <a:ext uri="{0D108BD9-81ED-4DB2-BD59-A6C34878D82A}">
                    <a16:rowId xmlns:a16="http://schemas.microsoft.com/office/drawing/2014/main" val="3456387113"/>
                  </a:ext>
                </a:extLst>
              </a:tr>
              <a:tr h="150569">
                <a:tc>
                  <a:txBody>
                    <a:bodyPr/>
                    <a:lstStyle/>
                    <a:p>
                      <a:pPr marL="0" marR="0">
                        <a:lnSpc>
                          <a:spcPct val="107000"/>
                        </a:lnSpc>
                        <a:spcBef>
                          <a:spcPts val="0"/>
                        </a:spcBef>
                        <a:spcAft>
                          <a:spcPts val="0"/>
                        </a:spcAft>
                      </a:pPr>
                      <a:r>
                        <a:rPr lang="en-US" sz="900">
                          <a:solidFill>
                            <a:schemeClr val="bg1"/>
                          </a:solidFill>
                          <a:effectLst/>
                        </a:rPr>
                        <a:t>Burkina Faso</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XOF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38.9%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44.0%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2.6%</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-11.5%</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0.85</a:t>
                      </a:r>
                    </a:p>
                  </a:txBody>
                  <a:tcPr marL="56463" marR="56463" marT="0" marB="0"/>
                </a:tc>
                <a:extLst>
                  <a:ext uri="{0D108BD9-81ED-4DB2-BD59-A6C34878D82A}">
                    <a16:rowId xmlns:a16="http://schemas.microsoft.com/office/drawing/2014/main" val="2379336924"/>
                  </a:ext>
                </a:extLst>
              </a:tr>
              <a:tr h="150569">
                <a:tc>
                  <a:txBody>
                    <a:bodyPr/>
                    <a:lstStyle/>
                    <a:p>
                      <a:pPr marL="0" marR="0">
                        <a:lnSpc>
                          <a:spcPct val="107000"/>
                        </a:lnSpc>
                        <a:spcBef>
                          <a:spcPts val="0"/>
                        </a:spcBef>
                        <a:spcAft>
                          <a:spcPts val="0"/>
                        </a:spcAft>
                      </a:pPr>
                      <a:r>
                        <a:rPr lang="en-US" sz="900">
                          <a:solidFill>
                            <a:schemeClr val="bg1"/>
                          </a:solidFill>
                          <a:effectLst/>
                        </a:rPr>
                        <a:t>Burundi</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BIF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Nov-13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31.1%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97.9%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-24.5%</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0.68</a:t>
                      </a:r>
                    </a:p>
                  </a:txBody>
                  <a:tcPr marL="56463" marR="56463" marT="0" marB="0"/>
                </a:tc>
                <a:extLst>
                  <a:ext uri="{0D108BD9-81ED-4DB2-BD59-A6C34878D82A}">
                    <a16:rowId xmlns:a16="http://schemas.microsoft.com/office/drawing/2014/main" val="1227328353"/>
                  </a:ext>
                </a:extLst>
              </a:tr>
              <a:tr h="150569">
                <a:tc>
                  <a:txBody>
                    <a:bodyPr/>
                    <a:lstStyle/>
                    <a:p>
                      <a:pPr marL="0" marR="0">
                        <a:lnSpc>
                          <a:spcPct val="107000"/>
                        </a:lnSpc>
                        <a:spcBef>
                          <a:spcPts val="0"/>
                        </a:spcBef>
                        <a:spcAft>
                          <a:spcPts val="0"/>
                        </a:spcAft>
                      </a:pPr>
                      <a:r>
                        <a:rPr lang="en-US" sz="900">
                          <a:solidFill>
                            <a:schemeClr val="bg1"/>
                          </a:solidFill>
                          <a:effectLst/>
                        </a:rPr>
                        <a:t>Cameroon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XAF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Nov-20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10.7%</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-34.9%</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12.7%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0.95</a:t>
                      </a:r>
                    </a:p>
                  </a:txBody>
                  <a:tcPr marL="56463" marR="56463" marT="0" marB="0"/>
                </a:tc>
                <a:extLst>
                  <a:ext uri="{0D108BD9-81ED-4DB2-BD59-A6C34878D82A}">
                    <a16:rowId xmlns:a16="http://schemas.microsoft.com/office/drawing/2014/main" val="3102792490"/>
                  </a:ext>
                </a:extLst>
              </a:tr>
              <a:tr h="150569">
                <a:tc>
                  <a:txBody>
                    <a:bodyPr/>
                    <a:lstStyle/>
                    <a:p>
                      <a:pPr marL="0" marR="0">
                        <a:lnSpc>
                          <a:spcPct val="107000"/>
                        </a:lnSpc>
                        <a:spcBef>
                          <a:spcPts val="0"/>
                        </a:spcBef>
                        <a:spcAft>
                          <a:spcPts val="0"/>
                        </a:spcAft>
                      </a:pPr>
                      <a:r>
                        <a:rPr lang="en-US" sz="900">
                          <a:solidFill>
                            <a:schemeClr val="bg1"/>
                          </a:solidFill>
                          <a:effectLst/>
                        </a:rPr>
                        <a:t>Central African Republic</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XAF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17.5%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-0.3%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-50.5%</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20.4%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0.66</a:t>
                      </a:r>
                    </a:p>
                  </a:txBody>
                  <a:tcPr marL="56463" marR="56463" marT="0" marB="0"/>
                </a:tc>
                <a:extLst>
                  <a:ext uri="{0D108BD9-81ED-4DB2-BD59-A6C34878D82A}">
                    <a16:rowId xmlns:a16="http://schemas.microsoft.com/office/drawing/2014/main" val="879146170"/>
                  </a:ext>
                </a:extLst>
              </a:tr>
              <a:tr h="150569">
                <a:tc>
                  <a:txBody>
                    <a:bodyPr/>
                    <a:lstStyle/>
                    <a:p>
                      <a:pPr marL="0" marR="0">
                        <a:lnSpc>
                          <a:spcPct val="107000"/>
                        </a:lnSpc>
                        <a:spcBef>
                          <a:spcPts val="0"/>
                        </a:spcBef>
                        <a:spcAft>
                          <a:spcPts val="0"/>
                        </a:spcAft>
                      </a:pPr>
                      <a:r>
                        <a:rPr lang="en-US" sz="900" dirty="0">
                          <a:solidFill>
                            <a:schemeClr val="bg1"/>
                          </a:solidFill>
                          <a:effectLst/>
                        </a:rPr>
                        <a:t>Chad</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dirty="0">
                          <a:solidFill>
                            <a:schemeClr val="bg1"/>
                          </a:solidFill>
                          <a:effectLst/>
                        </a:rPr>
                        <a:t>XAF</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24.4%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22.9%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-25.8%</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11.9%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0.80</a:t>
                      </a:r>
                    </a:p>
                  </a:txBody>
                  <a:tcPr marL="56463" marR="56463" marT="0" marB="0"/>
                </a:tc>
                <a:extLst>
                  <a:ext uri="{0D108BD9-81ED-4DB2-BD59-A6C34878D82A}">
                    <a16:rowId xmlns:a16="http://schemas.microsoft.com/office/drawing/2014/main" val="4002219943"/>
                  </a:ext>
                </a:extLst>
              </a:tr>
              <a:tr h="150569">
                <a:tc>
                  <a:txBody>
                    <a:bodyPr/>
                    <a:lstStyle/>
                    <a:p>
                      <a:pPr marL="0" marR="0">
                        <a:lnSpc>
                          <a:spcPct val="107000"/>
                        </a:lnSpc>
                        <a:spcBef>
                          <a:spcPts val="0"/>
                        </a:spcBef>
                        <a:spcAft>
                          <a:spcPts val="0"/>
                        </a:spcAft>
                      </a:pPr>
                      <a:r>
                        <a:rPr lang="en-US" sz="900">
                          <a:solidFill>
                            <a:schemeClr val="bg1"/>
                          </a:solidFill>
                          <a:effectLst/>
                        </a:rPr>
                        <a:t>Congo</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XAF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Apr-10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Jul-20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25.3%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0.1%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-27.9%</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0.73</a:t>
                      </a:r>
                    </a:p>
                  </a:txBody>
                  <a:tcPr marL="56463" marR="56463" marT="0" marB="0"/>
                </a:tc>
                <a:extLst>
                  <a:ext uri="{0D108BD9-81ED-4DB2-BD59-A6C34878D82A}">
                    <a16:rowId xmlns:a16="http://schemas.microsoft.com/office/drawing/2014/main" val="2530062771"/>
                  </a:ext>
                </a:extLst>
              </a:tr>
              <a:tr h="150569">
                <a:tc>
                  <a:txBody>
                    <a:bodyPr/>
                    <a:lstStyle/>
                    <a:p>
                      <a:pPr marL="0" marR="0">
                        <a:lnSpc>
                          <a:spcPct val="107000"/>
                        </a:lnSpc>
                        <a:spcBef>
                          <a:spcPts val="0"/>
                        </a:spcBef>
                        <a:spcAft>
                          <a:spcPts val="0"/>
                        </a:spcAft>
                      </a:pPr>
                      <a:r>
                        <a:rPr lang="en-US" sz="900">
                          <a:solidFill>
                            <a:schemeClr val="bg1"/>
                          </a:solidFill>
                          <a:effectLst/>
                        </a:rPr>
                        <a:t>Democratic Republic of the Congo</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CDF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Nov-07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Sep-20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16.9%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158.8%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-27.9%</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0.69</a:t>
                      </a:r>
                    </a:p>
                  </a:txBody>
                  <a:tcPr marL="56463" marR="56463" marT="0" marB="0"/>
                </a:tc>
                <a:extLst>
                  <a:ext uri="{0D108BD9-81ED-4DB2-BD59-A6C34878D82A}">
                    <a16:rowId xmlns:a16="http://schemas.microsoft.com/office/drawing/2014/main" val="3777592106"/>
                  </a:ext>
                </a:extLst>
              </a:tr>
              <a:tr h="150569">
                <a:tc>
                  <a:txBody>
                    <a:bodyPr/>
                    <a:lstStyle/>
                    <a:p>
                      <a:pPr marL="0" marR="0">
                        <a:lnSpc>
                          <a:spcPct val="107000"/>
                        </a:lnSpc>
                        <a:spcBef>
                          <a:spcPts val="0"/>
                        </a:spcBef>
                        <a:spcAft>
                          <a:spcPts val="0"/>
                        </a:spcAft>
                      </a:pPr>
                      <a:r>
                        <a:rPr lang="en-US" sz="900">
                          <a:solidFill>
                            <a:schemeClr val="bg1"/>
                          </a:solidFill>
                          <a:effectLst/>
                        </a:rPr>
                        <a:t>Gambia</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GMD</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Nov-20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37.9%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107.4%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-17.3%</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11.1%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0.74</a:t>
                      </a:r>
                    </a:p>
                  </a:txBody>
                  <a:tcPr marL="56463" marR="56463" marT="0" marB="0"/>
                </a:tc>
                <a:extLst>
                  <a:ext uri="{0D108BD9-81ED-4DB2-BD59-A6C34878D82A}">
                    <a16:rowId xmlns:a16="http://schemas.microsoft.com/office/drawing/2014/main" val="2464010764"/>
                  </a:ext>
                </a:extLst>
              </a:tr>
              <a:tr h="150569">
                <a:tc>
                  <a:txBody>
                    <a:bodyPr/>
                    <a:lstStyle/>
                    <a:p>
                      <a:pPr marL="0" marR="0">
                        <a:lnSpc>
                          <a:spcPct val="107000"/>
                        </a:lnSpc>
                        <a:spcBef>
                          <a:spcPts val="0"/>
                        </a:spcBef>
                        <a:spcAft>
                          <a:spcPts val="0"/>
                        </a:spcAft>
                      </a:pPr>
                      <a:r>
                        <a:rPr lang="en-US" sz="900">
                          <a:solidFill>
                            <a:schemeClr val="bg1"/>
                          </a:solidFill>
                          <a:effectLst/>
                        </a:rPr>
                        <a:t>Guinea-Bissau</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XOF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Jan-16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Jan-21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15.6%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-0.1%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-14.9%</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7.6%</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0.73</a:t>
                      </a:r>
                    </a:p>
                  </a:txBody>
                  <a:tcPr marL="56463" marR="56463" marT="0" marB="0"/>
                </a:tc>
                <a:extLst>
                  <a:ext uri="{0D108BD9-81ED-4DB2-BD59-A6C34878D82A}">
                    <a16:rowId xmlns:a16="http://schemas.microsoft.com/office/drawing/2014/main" val="1353691548"/>
                  </a:ext>
                </a:extLst>
              </a:tr>
              <a:tr h="150569">
                <a:tc>
                  <a:txBody>
                    <a:bodyPr/>
                    <a:lstStyle/>
                    <a:p>
                      <a:pPr marL="0" marR="0">
                        <a:lnSpc>
                          <a:spcPct val="107000"/>
                        </a:lnSpc>
                        <a:spcBef>
                          <a:spcPts val="0"/>
                        </a:spcBef>
                        <a:spcAft>
                          <a:spcPts val="0"/>
                        </a:spcAft>
                      </a:pPr>
                      <a:r>
                        <a:rPr lang="en-US" sz="900">
                          <a:solidFill>
                            <a:schemeClr val="bg1"/>
                          </a:solidFill>
                          <a:effectLst/>
                        </a:rPr>
                        <a:t>Haiti</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HTG</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Jun-20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72.5%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198.7%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-32.4%</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0.80</a:t>
                      </a:r>
                    </a:p>
                  </a:txBody>
                  <a:tcPr marL="56463" marR="56463" marT="0" marB="0"/>
                </a:tc>
                <a:extLst>
                  <a:ext uri="{0D108BD9-81ED-4DB2-BD59-A6C34878D82A}">
                    <a16:rowId xmlns:a16="http://schemas.microsoft.com/office/drawing/2014/main" val="3790338489"/>
                  </a:ext>
                </a:extLst>
              </a:tr>
              <a:tr h="150569">
                <a:tc>
                  <a:txBody>
                    <a:bodyPr/>
                    <a:lstStyle/>
                    <a:p>
                      <a:pPr marL="0" marR="0">
                        <a:lnSpc>
                          <a:spcPct val="107000"/>
                        </a:lnSpc>
                        <a:spcBef>
                          <a:spcPts val="0"/>
                        </a:spcBef>
                        <a:spcAft>
                          <a:spcPts val="0"/>
                        </a:spcAft>
                      </a:pPr>
                      <a:r>
                        <a:rPr lang="en-US" sz="900">
                          <a:solidFill>
                            <a:schemeClr val="bg1"/>
                          </a:solidFill>
                          <a:effectLst/>
                        </a:rPr>
                        <a:t>Iraq</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IQD</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Apr-11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46.3%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-14.5%</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-22.0%</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0.83</a:t>
                      </a:r>
                    </a:p>
                  </a:txBody>
                  <a:tcPr marL="56463" marR="56463" marT="0" marB="0"/>
                </a:tc>
                <a:extLst>
                  <a:ext uri="{0D108BD9-81ED-4DB2-BD59-A6C34878D82A}">
                    <a16:rowId xmlns:a16="http://schemas.microsoft.com/office/drawing/2014/main" val="660923033"/>
                  </a:ext>
                </a:extLst>
              </a:tr>
              <a:tr h="150569">
                <a:tc>
                  <a:txBody>
                    <a:bodyPr/>
                    <a:lstStyle/>
                    <a:p>
                      <a:pPr marL="0" marR="0">
                        <a:lnSpc>
                          <a:spcPct val="107000"/>
                        </a:lnSpc>
                        <a:spcBef>
                          <a:spcPts val="0"/>
                        </a:spcBef>
                        <a:spcAft>
                          <a:spcPts val="0"/>
                        </a:spcAft>
                      </a:pPr>
                      <a:r>
                        <a:rPr lang="en-US" sz="900">
                          <a:solidFill>
                            <a:schemeClr val="bg1"/>
                          </a:solidFill>
                          <a:effectLst/>
                        </a:rPr>
                        <a:t>Lao People's Democratic Republic</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LAK</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Jan-12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Nov-20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45.0%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0.5%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0.0%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-7.4%</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0.86</a:t>
                      </a:r>
                    </a:p>
                  </a:txBody>
                  <a:tcPr marL="56463" marR="56463" marT="0" marB="0"/>
                </a:tc>
                <a:extLst>
                  <a:ext uri="{0D108BD9-81ED-4DB2-BD59-A6C34878D82A}">
                    <a16:rowId xmlns:a16="http://schemas.microsoft.com/office/drawing/2014/main" val="1880569117"/>
                  </a:ext>
                </a:extLst>
              </a:tr>
              <a:tr h="150569">
                <a:tc>
                  <a:txBody>
                    <a:bodyPr/>
                    <a:lstStyle/>
                    <a:p>
                      <a:pPr marL="0" marR="0">
                        <a:lnSpc>
                          <a:spcPct val="107000"/>
                        </a:lnSpc>
                        <a:spcBef>
                          <a:spcPts val="0"/>
                        </a:spcBef>
                        <a:spcAft>
                          <a:spcPts val="0"/>
                        </a:spcAft>
                      </a:pPr>
                      <a:r>
                        <a:rPr lang="en-US" sz="900">
                          <a:solidFill>
                            <a:schemeClr val="bg1"/>
                          </a:solidFill>
                          <a:effectLst/>
                        </a:rPr>
                        <a:t>Lebanon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LBP</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Mar-12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Nov-20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44.7%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264.0%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-20.9%</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11.6%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0.89</a:t>
                      </a:r>
                    </a:p>
                  </a:txBody>
                  <a:tcPr marL="56463" marR="56463" marT="0" marB="0"/>
                </a:tc>
                <a:extLst>
                  <a:ext uri="{0D108BD9-81ED-4DB2-BD59-A6C34878D82A}">
                    <a16:rowId xmlns:a16="http://schemas.microsoft.com/office/drawing/2014/main" val="1698126599"/>
                  </a:ext>
                </a:extLst>
              </a:tr>
              <a:tr h="150569">
                <a:tc>
                  <a:txBody>
                    <a:bodyPr/>
                    <a:lstStyle/>
                    <a:p>
                      <a:pPr marL="0" marR="0">
                        <a:lnSpc>
                          <a:spcPct val="107000"/>
                        </a:lnSpc>
                        <a:spcBef>
                          <a:spcPts val="0"/>
                        </a:spcBef>
                        <a:spcAft>
                          <a:spcPts val="0"/>
                        </a:spcAft>
                      </a:pPr>
                      <a:r>
                        <a:rPr lang="en-US" sz="900">
                          <a:solidFill>
                            <a:schemeClr val="bg1"/>
                          </a:solidFill>
                          <a:effectLst/>
                        </a:rPr>
                        <a:t>Liberia</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LRD</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Feb-07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Aug-20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41.0%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373.4%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11.8%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-11.8%</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0.82</a:t>
                      </a:r>
                    </a:p>
                  </a:txBody>
                  <a:tcPr marL="56463" marR="56463" marT="0" marB="0"/>
                </a:tc>
                <a:extLst>
                  <a:ext uri="{0D108BD9-81ED-4DB2-BD59-A6C34878D82A}">
                    <a16:rowId xmlns:a16="http://schemas.microsoft.com/office/drawing/2014/main" val="1955374378"/>
                  </a:ext>
                </a:extLst>
              </a:tr>
              <a:tr h="150569">
                <a:tc>
                  <a:txBody>
                    <a:bodyPr/>
                    <a:lstStyle/>
                    <a:p>
                      <a:pPr marL="0" marR="0">
                        <a:lnSpc>
                          <a:spcPct val="107000"/>
                        </a:lnSpc>
                        <a:spcBef>
                          <a:spcPts val="0"/>
                        </a:spcBef>
                        <a:spcAft>
                          <a:spcPts val="0"/>
                        </a:spcAft>
                      </a:pPr>
                      <a:r>
                        <a:rPr lang="en-US" sz="900">
                          <a:solidFill>
                            <a:schemeClr val="bg1"/>
                          </a:solidFill>
                          <a:effectLst/>
                        </a:rPr>
                        <a:t>Mali</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XOF</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57.7%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31.7%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-21.0%</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0.80</a:t>
                      </a:r>
                    </a:p>
                  </a:txBody>
                  <a:tcPr marL="56463" marR="56463" marT="0" marB="0"/>
                </a:tc>
                <a:extLst>
                  <a:ext uri="{0D108BD9-81ED-4DB2-BD59-A6C34878D82A}">
                    <a16:rowId xmlns:a16="http://schemas.microsoft.com/office/drawing/2014/main" val="3615030231"/>
                  </a:ext>
                </a:extLst>
              </a:tr>
              <a:tr h="150569">
                <a:tc>
                  <a:txBody>
                    <a:bodyPr/>
                    <a:lstStyle/>
                    <a:p>
                      <a:pPr marL="0" marR="0">
                        <a:lnSpc>
                          <a:spcPct val="107000"/>
                        </a:lnSpc>
                        <a:spcBef>
                          <a:spcPts val="0"/>
                        </a:spcBef>
                        <a:spcAft>
                          <a:spcPts val="0"/>
                        </a:spcAft>
                      </a:pPr>
                      <a:r>
                        <a:rPr lang="en-US" sz="900">
                          <a:solidFill>
                            <a:schemeClr val="bg1"/>
                          </a:solidFill>
                          <a:effectLst/>
                        </a:rPr>
                        <a:t>Mozambique</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MZN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65.4%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217.8%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-45.6%</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11.4%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0.80</a:t>
                      </a:r>
                    </a:p>
                  </a:txBody>
                  <a:tcPr marL="56463" marR="56463" marT="0" marB="0"/>
                </a:tc>
                <a:extLst>
                  <a:ext uri="{0D108BD9-81ED-4DB2-BD59-A6C34878D82A}">
                    <a16:rowId xmlns:a16="http://schemas.microsoft.com/office/drawing/2014/main" val="3868547594"/>
                  </a:ext>
                </a:extLst>
              </a:tr>
              <a:tr h="150569">
                <a:tc>
                  <a:txBody>
                    <a:bodyPr/>
                    <a:lstStyle/>
                    <a:p>
                      <a:pPr marL="0" marR="0">
                        <a:lnSpc>
                          <a:spcPct val="107000"/>
                        </a:lnSpc>
                        <a:spcBef>
                          <a:spcPts val="0"/>
                        </a:spcBef>
                        <a:spcAft>
                          <a:spcPts val="0"/>
                        </a:spcAft>
                      </a:pPr>
                      <a:r>
                        <a:rPr lang="en-US" sz="900">
                          <a:solidFill>
                            <a:schemeClr val="bg1"/>
                          </a:solidFill>
                          <a:effectLst/>
                        </a:rPr>
                        <a:t>Myanmar</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MMK</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Apr-07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Nov-20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13.6%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-0.5%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-30.7%</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0.82</a:t>
                      </a:r>
                    </a:p>
                  </a:txBody>
                  <a:tcPr marL="56463" marR="56463" marT="0" marB="0"/>
                </a:tc>
                <a:extLst>
                  <a:ext uri="{0D108BD9-81ED-4DB2-BD59-A6C34878D82A}">
                    <a16:rowId xmlns:a16="http://schemas.microsoft.com/office/drawing/2014/main" val="3529832682"/>
                  </a:ext>
                </a:extLst>
              </a:tr>
              <a:tr h="150569">
                <a:tc>
                  <a:txBody>
                    <a:bodyPr/>
                    <a:lstStyle/>
                    <a:p>
                      <a:pPr marL="0" marR="0">
                        <a:lnSpc>
                          <a:spcPct val="107000"/>
                        </a:lnSpc>
                        <a:spcBef>
                          <a:spcPts val="0"/>
                        </a:spcBef>
                        <a:spcAft>
                          <a:spcPts val="0"/>
                        </a:spcAft>
                      </a:pPr>
                      <a:r>
                        <a:rPr lang="en-US" sz="900">
                          <a:solidFill>
                            <a:schemeClr val="bg1"/>
                          </a:solidFill>
                          <a:effectLst/>
                        </a:rPr>
                        <a:t>Niger</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dirty="0">
                          <a:solidFill>
                            <a:schemeClr val="bg1"/>
                          </a:solidFill>
                          <a:effectLst/>
                        </a:rPr>
                        <a:t>XOF</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79.7%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17.3%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-23.8%</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0.74</a:t>
                      </a:r>
                    </a:p>
                  </a:txBody>
                  <a:tcPr marL="56463" marR="56463" marT="0" marB="0"/>
                </a:tc>
                <a:extLst>
                  <a:ext uri="{0D108BD9-81ED-4DB2-BD59-A6C34878D82A}">
                    <a16:rowId xmlns:a16="http://schemas.microsoft.com/office/drawing/2014/main" val="2625391246"/>
                  </a:ext>
                </a:extLst>
              </a:tr>
              <a:tr h="150569">
                <a:tc>
                  <a:txBody>
                    <a:bodyPr/>
                    <a:lstStyle/>
                    <a:p>
                      <a:pPr marL="0" marR="0">
                        <a:lnSpc>
                          <a:spcPct val="107000"/>
                        </a:lnSpc>
                        <a:spcBef>
                          <a:spcPts val="0"/>
                        </a:spcBef>
                        <a:spcAft>
                          <a:spcPts val="0"/>
                        </a:spcAft>
                      </a:pPr>
                      <a:r>
                        <a:rPr lang="en-US" sz="900">
                          <a:solidFill>
                            <a:schemeClr val="bg1"/>
                          </a:solidFill>
                          <a:effectLst/>
                        </a:rPr>
                        <a:t>Nigeria</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NGN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Apr-12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19.6%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129.1%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-40.9%</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13.4%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0.89</a:t>
                      </a:r>
                    </a:p>
                  </a:txBody>
                  <a:tcPr marL="56463" marR="56463" marT="0" marB="0"/>
                </a:tc>
                <a:extLst>
                  <a:ext uri="{0D108BD9-81ED-4DB2-BD59-A6C34878D82A}">
                    <a16:rowId xmlns:a16="http://schemas.microsoft.com/office/drawing/2014/main" val="1034281378"/>
                  </a:ext>
                </a:extLst>
              </a:tr>
              <a:tr h="150569">
                <a:tc>
                  <a:txBody>
                    <a:bodyPr/>
                    <a:lstStyle/>
                    <a:p>
                      <a:pPr marL="0" marR="0">
                        <a:lnSpc>
                          <a:spcPct val="107000"/>
                        </a:lnSpc>
                        <a:spcBef>
                          <a:spcPts val="0"/>
                        </a:spcBef>
                        <a:spcAft>
                          <a:spcPts val="0"/>
                        </a:spcAft>
                      </a:pPr>
                      <a:r>
                        <a:rPr lang="en-US" sz="900">
                          <a:solidFill>
                            <a:schemeClr val="bg1"/>
                          </a:solidFill>
                          <a:effectLst/>
                        </a:rPr>
                        <a:t>Somalia</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SOS</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66.7%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249.1%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-59.1%</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19.6%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0.88</a:t>
                      </a:r>
                    </a:p>
                  </a:txBody>
                  <a:tcPr marL="56463" marR="56463" marT="0" marB="0"/>
                </a:tc>
                <a:extLst>
                  <a:ext uri="{0D108BD9-81ED-4DB2-BD59-A6C34878D82A}">
                    <a16:rowId xmlns:a16="http://schemas.microsoft.com/office/drawing/2014/main" val="1171342523"/>
                  </a:ext>
                </a:extLst>
              </a:tr>
              <a:tr h="150569">
                <a:tc>
                  <a:txBody>
                    <a:bodyPr/>
                    <a:lstStyle/>
                    <a:p>
                      <a:pPr marL="0" marR="0">
                        <a:lnSpc>
                          <a:spcPct val="107000"/>
                        </a:lnSpc>
                        <a:spcBef>
                          <a:spcPts val="0"/>
                        </a:spcBef>
                        <a:spcAft>
                          <a:spcPts val="0"/>
                        </a:spcAft>
                      </a:pPr>
                      <a:r>
                        <a:rPr lang="en-US" sz="900" dirty="0">
                          <a:solidFill>
                            <a:schemeClr val="bg1"/>
                          </a:solidFill>
                          <a:effectLst/>
                        </a:rPr>
                        <a:t>South Sudan</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dirty="0">
                          <a:solidFill>
                            <a:schemeClr val="bg1"/>
                          </a:solidFill>
                          <a:effectLst/>
                        </a:rPr>
                        <a:t>SSP</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Jan-07</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Jan-21</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9</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52.3%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34514.3%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51.8%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-36.3%</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31.1%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0.85</a:t>
                      </a:r>
                    </a:p>
                  </a:txBody>
                  <a:tcPr marL="56463" marR="56463" marT="0" marB="0"/>
                </a:tc>
                <a:extLst>
                  <a:ext uri="{0D108BD9-81ED-4DB2-BD59-A6C34878D82A}">
                    <a16:rowId xmlns:a16="http://schemas.microsoft.com/office/drawing/2014/main" val="812917655"/>
                  </a:ext>
                </a:extLst>
              </a:tr>
              <a:tr h="150569">
                <a:tc>
                  <a:txBody>
                    <a:bodyPr/>
                    <a:lstStyle/>
                    <a:p>
                      <a:pPr marL="0" marR="0">
                        <a:lnSpc>
                          <a:spcPct val="107000"/>
                        </a:lnSpc>
                        <a:spcBef>
                          <a:spcPts val="0"/>
                        </a:spcBef>
                        <a:spcAft>
                          <a:spcPts val="0"/>
                        </a:spcAft>
                      </a:pPr>
                      <a:r>
                        <a:rPr lang="en-US" sz="900">
                          <a:solidFill>
                            <a:schemeClr val="bg1"/>
                          </a:solidFill>
                          <a:effectLst/>
                        </a:rPr>
                        <a:t>Sudan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SDG</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57.6%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14180.0%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42.5%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-25.7%</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25.9%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0.82</a:t>
                      </a:r>
                    </a:p>
                  </a:txBody>
                  <a:tcPr marL="56463" marR="56463" marT="0" marB="0"/>
                </a:tc>
                <a:extLst>
                  <a:ext uri="{0D108BD9-81ED-4DB2-BD59-A6C34878D82A}">
                    <a16:rowId xmlns:a16="http://schemas.microsoft.com/office/drawing/2014/main" val="2731370263"/>
                  </a:ext>
                </a:extLst>
              </a:tr>
              <a:tr h="150569">
                <a:tc>
                  <a:txBody>
                    <a:bodyPr/>
                    <a:lstStyle/>
                    <a:p>
                      <a:pPr marL="0" marR="0">
                        <a:lnSpc>
                          <a:spcPct val="107000"/>
                        </a:lnSpc>
                        <a:spcBef>
                          <a:spcPts val="0"/>
                        </a:spcBef>
                        <a:spcAft>
                          <a:spcPts val="0"/>
                        </a:spcAft>
                      </a:pPr>
                      <a:r>
                        <a:rPr lang="en-US" sz="900">
                          <a:solidFill>
                            <a:schemeClr val="bg1"/>
                          </a:solidFill>
                          <a:effectLst/>
                        </a:rPr>
                        <a:t>Syrian Arab Republic</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SYP</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Oct-11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Jan-21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22.1%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994.2%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18.6%</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-23.7%</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13.0%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0.82</a:t>
                      </a:r>
                    </a:p>
                  </a:txBody>
                  <a:tcPr marL="56463" marR="56463" marT="0" marB="0"/>
                </a:tc>
                <a:extLst>
                  <a:ext uri="{0D108BD9-81ED-4DB2-BD59-A6C34878D82A}">
                    <a16:rowId xmlns:a16="http://schemas.microsoft.com/office/drawing/2014/main" val="3782200918"/>
                  </a:ext>
                </a:extLst>
              </a:tr>
              <a:tr h="150569">
                <a:tc>
                  <a:txBody>
                    <a:bodyPr/>
                    <a:lstStyle/>
                    <a:p>
                      <a:pPr marL="0" marR="0">
                        <a:lnSpc>
                          <a:spcPct val="107000"/>
                        </a:lnSpc>
                        <a:spcBef>
                          <a:spcPts val="0"/>
                        </a:spcBef>
                        <a:spcAft>
                          <a:spcPts val="0"/>
                        </a:spcAft>
                      </a:pPr>
                      <a:r>
                        <a:rPr lang="en-US" sz="900">
                          <a:solidFill>
                            <a:schemeClr val="bg1"/>
                          </a:solidFill>
                          <a:effectLst/>
                        </a:rPr>
                        <a:t>Yemen</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YER</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Dec-08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Dec-20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24</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40.0%</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211.8%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-16.0%</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10.7%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0.74</a:t>
                      </a:r>
                    </a:p>
                  </a:txBody>
                  <a:tcPr marL="56463" marR="56463" marT="0" marB="0"/>
                </a:tc>
                <a:extLst>
                  <a:ext uri="{0D108BD9-81ED-4DB2-BD59-A6C34878D82A}">
                    <a16:rowId xmlns:a16="http://schemas.microsoft.com/office/drawing/2014/main" val="4285486921"/>
                  </a:ext>
                </a:extLst>
              </a:tr>
              <a:tr h="150569">
                <a:tc>
                  <a:txBody>
                    <a:bodyPr/>
                    <a:lstStyle/>
                    <a:p>
                      <a:pPr marL="0" marR="0">
                        <a:lnSpc>
                          <a:spcPct val="107000"/>
                        </a:lnSpc>
                        <a:spcBef>
                          <a:spcPts val="0"/>
                        </a:spcBef>
                        <a:spcAft>
                          <a:spcPts val="0"/>
                        </a:spcAft>
                      </a:pPr>
                      <a:r>
                        <a:rPr lang="en-US" sz="900">
                          <a:solidFill>
                            <a:schemeClr val="bg1"/>
                          </a:solidFill>
                          <a:effectLst/>
                        </a:rPr>
                        <a:t>Zimbabwe</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nSpc>
                          <a:spcPct val="107000"/>
                        </a:lnSpc>
                        <a:spcBef>
                          <a:spcPts val="0"/>
                        </a:spcBef>
                        <a:spcAft>
                          <a:spcPts val="0"/>
                        </a:spcAft>
                      </a:pPr>
                      <a:r>
                        <a:rPr lang="en-US" sz="900">
                          <a:solidFill>
                            <a:schemeClr val="bg1"/>
                          </a:solidFill>
                          <a:effectLst/>
                        </a:rPr>
                        <a:t>USD</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Mar-09</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Dec-18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18</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2</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8.5%</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52.7%</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a:solidFill>
                            <a:schemeClr val="bg1"/>
                          </a:solidFill>
                          <a:effectLst/>
                        </a:rPr>
                        <a:t>3.1%</a:t>
                      </a:r>
                      <a:endParaRPr lang="en-US" sz="9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-10.8%</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rPr>
                        <a:t>7.1%</a:t>
                      </a:r>
                      <a:endPar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463" marR="56463" marT="0" marB="0"/>
                </a:tc>
                <a:tc>
                  <a:txBody>
                    <a:bodyPr/>
                    <a:lstStyle/>
                    <a:p>
                      <a:pPr marL="0" marR="0" algn="r">
                        <a:lnSpc>
                          <a:spcPct val="107000"/>
                        </a:lnSpc>
                        <a:spcBef>
                          <a:spcPts val="0"/>
                        </a:spcBef>
                        <a:spcAft>
                          <a:spcPts val="0"/>
                        </a:spcAft>
                      </a:pPr>
                      <a:r>
                        <a:rPr lang="en-US" sz="9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0.84</a:t>
                      </a:r>
                    </a:p>
                  </a:txBody>
                  <a:tcPr marL="56463" marR="56463" marT="0" marB="0"/>
                </a:tc>
                <a:extLst>
                  <a:ext uri="{0D108BD9-81ED-4DB2-BD59-A6C34878D82A}">
                    <a16:rowId xmlns:a16="http://schemas.microsoft.com/office/drawing/2014/main" val="1938523835"/>
                  </a:ext>
                </a:extLst>
              </a:tr>
            </a:tbl>
          </a:graphicData>
        </a:graphic>
      </p:graphicFrame>
      <p:sp>
        <p:nvSpPr>
          <p:cNvPr id="9" name="TextBox 8">
            <a:extLst>
              <a:ext uri="{FF2B5EF4-FFF2-40B4-BE49-F238E27FC236}">
                <a16:creationId xmlns:a16="http://schemas.microsoft.com/office/drawing/2014/main" id="{A4166DAB-DD6C-4478-8D06-5076A3D91471}"/>
              </a:ext>
            </a:extLst>
          </p:cNvPr>
          <p:cNvSpPr txBox="1"/>
          <p:nvPr/>
        </p:nvSpPr>
        <p:spPr>
          <a:xfrm>
            <a:off x="429708" y="5490107"/>
            <a:ext cx="11049000" cy="1384995"/>
          </a:xfrm>
          <a:prstGeom prst="rect">
            <a:avLst/>
          </a:prstGeom>
          <a:noFill/>
        </p:spPr>
        <p:txBody>
          <a:bodyPr wrap="square">
            <a:spAutoFit/>
          </a:bodyPr>
          <a:lstStyle/>
          <a:p>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*Confidence Score: the </a:t>
            </a:r>
            <a:r>
              <a:rPr lang="en-US" sz="1400" dirty="0">
                <a:solidFill>
                  <a:schemeClr val="bg1"/>
                </a:solidFill>
                <a:latin typeface="Calibri" panose="020F0502020204030204" pitchFamily="34" charset="0"/>
                <a:ea typeface="Calibri" panose="020F0502020204030204" pitchFamily="34" charset="0"/>
                <a:cs typeface="Times New Roman" panose="02020603050405020304" pitchFamily="18" charset="0"/>
              </a:rPr>
              <a:t>final imputations are made with a bagged model. The confidence score is calculated as the average of 1 minus the Out-Of-Bag MAE standardized by the MAE of demeaned price levels, and roughly has the interpretation as a lower bound to the average of an outlier-robust out-of-sample R2 at the individual product-market-time observation level that can be compared across countries. Averaging multiple predictions usually results in higher accuracy, and averaging products or multiple markets can also increase overall confidence. Selecting foods that are predicted with higher accuracy can also increase the overall confidence of an index. Finally, confidence in predictions deteriorates rapidly when no new survey information is gathered. </a:t>
            </a:r>
            <a:endParaRPr lang="en-US" sz="1400" dirty="0"/>
          </a:p>
        </p:txBody>
      </p:sp>
    </p:spTree>
    <p:extLst>
      <p:ext uri="{BB962C8B-B14F-4D97-AF65-F5344CB8AC3E}">
        <p14:creationId xmlns:p14="http://schemas.microsoft.com/office/powerpoint/2010/main" val="894703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759823" y="977650"/>
            <a:ext cx="10515600" cy="721968"/>
          </a:xfrm>
        </p:spPr>
        <p:txBody>
          <a:bodyPr/>
          <a:lstStyle/>
          <a:p>
            <a:r>
              <a:rPr lang="en-US" sz="3000" b="1" dirty="0">
                <a:solidFill>
                  <a:schemeClr val="bg1"/>
                </a:solidFill>
              </a:rPr>
              <a:t>Assessing local price developments and comparing between regions is often challenging</a:t>
            </a:r>
            <a:br>
              <a:rPr lang="en-US" b="1" dirty="0">
                <a:solidFill>
                  <a:schemeClr val="bg1"/>
                </a:solidFill>
              </a:rPr>
            </a:br>
            <a:endParaRPr lang="en-US" b="1" dirty="0">
              <a:solidFill>
                <a:schemeClr val="bg1"/>
              </a:solidFill>
            </a:endParaRPr>
          </a:p>
        </p:txBody>
      </p:sp>
      <p:graphicFrame>
        <p:nvGraphicFramePr>
          <p:cNvPr id="6" name="Chart 5">
            <a:extLst>
              <a:ext uri="{FF2B5EF4-FFF2-40B4-BE49-F238E27FC236}">
                <a16:creationId xmlns:a16="http://schemas.microsoft.com/office/drawing/2014/main" id="{4DD74414-ABDE-409A-95D2-F9EFCA2B1A63}"/>
              </a:ext>
            </a:extLst>
          </p:cNvPr>
          <p:cNvGraphicFramePr>
            <a:graphicFrameLocks/>
          </p:cNvGraphicFramePr>
          <p:nvPr>
            <p:extLst>
              <p:ext uri="{D42A27DB-BD31-4B8C-83A1-F6EECF244321}">
                <p14:modId xmlns:p14="http://schemas.microsoft.com/office/powerpoint/2010/main" val="2450535600"/>
              </p:ext>
            </p:extLst>
          </p:nvPr>
        </p:nvGraphicFramePr>
        <p:xfrm>
          <a:off x="6144639" y="2075041"/>
          <a:ext cx="5983358" cy="44075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392B7848-E014-48E9-A3E6-CA78B8CA8334}"/>
              </a:ext>
            </a:extLst>
          </p:cNvPr>
          <p:cNvGraphicFramePr>
            <a:graphicFrameLocks/>
          </p:cNvGraphicFramePr>
          <p:nvPr>
            <p:extLst>
              <p:ext uri="{D42A27DB-BD31-4B8C-83A1-F6EECF244321}">
                <p14:modId xmlns:p14="http://schemas.microsoft.com/office/powerpoint/2010/main" val="2574019775"/>
              </p:ext>
            </p:extLst>
          </p:nvPr>
        </p:nvGraphicFramePr>
        <p:xfrm>
          <a:off x="161281" y="2075041"/>
          <a:ext cx="5983358" cy="440753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79775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37E56D-6E1B-43AA-92C5-E31EAE3A9F17}"/>
              </a:ext>
            </a:extLst>
          </p:cNvPr>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57DA3DC1-9EC6-4894-B8A6-12233BB972EC}"/>
              </a:ext>
            </a:extLst>
          </p:cNvPr>
          <p:cNvSpPr/>
          <p:nvPr/>
        </p:nvSpPr>
        <p:spPr>
          <a:xfrm>
            <a:off x="0" y="2796988"/>
            <a:ext cx="12192000" cy="4061012"/>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7987499-0946-42DE-9D5A-3D7D86F2BA79}"/>
              </a:ext>
            </a:extLst>
          </p:cNvPr>
          <p:cNvSpPr>
            <a:spLocks noGrp="1"/>
          </p:cNvSpPr>
          <p:nvPr>
            <p:ph idx="1"/>
          </p:nvPr>
        </p:nvSpPr>
        <p:spPr>
          <a:xfrm>
            <a:off x="730773" y="2942844"/>
            <a:ext cx="10815798" cy="3785616"/>
          </a:xfrm>
        </p:spPr>
        <p:txBody>
          <a:bodyPr>
            <a:normAutofit fontScale="85000" lnSpcReduction="20000"/>
          </a:bodyPr>
          <a:lstStyle/>
          <a:p>
            <a:pPr marL="50800" indent="0">
              <a:lnSpc>
                <a:spcPct val="100000"/>
              </a:lnSpc>
              <a:buNone/>
            </a:pPr>
            <a:r>
              <a:rPr lang="en-US" b="1" dirty="0">
                <a:solidFill>
                  <a:schemeClr val="bg1"/>
                </a:solidFill>
              </a:rPr>
              <a:t>Project question: </a:t>
            </a:r>
          </a:p>
          <a:p>
            <a:pPr marL="533400" lvl="1" indent="0">
              <a:lnSpc>
                <a:spcPct val="100000"/>
              </a:lnSpc>
              <a:buNone/>
            </a:pPr>
            <a:r>
              <a:rPr lang="en-US" sz="1800" dirty="0">
                <a:solidFill>
                  <a:schemeClr val="bg1"/>
                </a:solidFill>
              </a:rPr>
              <a:t>Can statistical methods help generate real-time food price data from rapid, but incomplete, surveys?</a:t>
            </a:r>
          </a:p>
          <a:p>
            <a:pPr marL="50800" indent="0">
              <a:lnSpc>
                <a:spcPct val="100000"/>
              </a:lnSpc>
              <a:buNone/>
            </a:pPr>
            <a:r>
              <a:rPr lang="en-US" b="1" dirty="0">
                <a:solidFill>
                  <a:schemeClr val="bg1"/>
                </a:solidFill>
              </a:rPr>
              <a:t>Motivation : </a:t>
            </a:r>
          </a:p>
          <a:p>
            <a:pPr marL="533400" lvl="1" indent="0">
              <a:lnSpc>
                <a:spcPct val="100000"/>
              </a:lnSpc>
              <a:buNone/>
            </a:pPr>
            <a:r>
              <a:rPr lang="en-US" sz="1800" dirty="0">
                <a:solidFill>
                  <a:schemeClr val="bg1"/>
                </a:solidFill>
              </a:rPr>
              <a:t>Food price inflation is an important metric to inform economic policy but traditional sources of consumer prices are often produced at an aggregate level using only data from few, highly urbanized, areas. This makes the data less relevant for rural or poor areas, where most of the vulnerable people reside in FCV situations. </a:t>
            </a:r>
          </a:p>
          <a:p>
            <a:pPr marL="533400" lvl="1" indent="0">
              <a:lnSpc>
                <a:spcPct val="100000"/>
              </a:lnSpc>
              <a:buNone/>
            </a:pPr>
            <a:r>
              <a:rPr lang="en-US" sz="1800" dirty="0">
                <a:solidFill>
                  <a:schemeClr val="bg1"/>
                </a:solidFill>
              </a:rPr>
              <a:t>Traditional sources are also often produced with delay, or not at all, during crises, while economic variables deteriorate rapidly during such times. </a:t>
            </a:r>
          </a:p>
          <a:p>
            <a:pPr marL="50800" indent="0">
              <a:lnSpc>
                <a:spcPct val="100000"/>
              </a:lnSpc>
              <a:buNone/>
            </a:pPr>
            <a:r>
              <a:rPr lang="en-US" b="1" dirty="0">
                <a:solidFill>
                  <a:schemeClr val="bg1"/>
                </a:solidFill>
              </a:rPr>
              <a:t>Angles: </a:t>
            </a:r>
          </a:p>
          <a:p>
            <a:pPr marL="533400" lvl="1" indent="0">
              <a:lnSpc>
                <a:spcPct val="100000"/>
              </a:lnSpc>
              <a:buNone/>
            </a:pPr>
            <a:r>
              <a:rPr lang="en-US" sz="1800" b="1" dirty="0">
                <a:solidFill>
                  <a:schemeClr val="bg1"/>
                </a:solidFill>
              </a:rPr>
              <a:t>Innovation: </a:t>
            </a:r>
            <a:r>
              <a:rPr lang="en-US" sz="1800" dirty="0">
                <a:solidFill>
                  <a:schemeClr val="bg1"/>
                </a:solidFill>
              </a:rPr>
              <a:t>make price data more real-time by being more efficient with data</a:t>
            </a:r>
          </a:p>
          <a:p>
            <a:pPr marL="533400" lvl="1" indent="0">
              <a:lnSpc>
                <a:spcPct val="100000"/>
              </a:lnSpc>
              <a:buNone/>
            </a:pPr>
            <a:r>
              <a:rPr lang="en-US" sz="1800" b="1" dirty="0">
                <a:solidFill>
                  <a:schemeClr val="bg1"/>
                </a:solidFill>
              </a:rPr>
              <a:t>Research: </a:t>
            </a:r>
            <a:r>
              <a:rPr lang="en-US" sz="1800" dirty="0">
                <a:solidFill>
                  <a:schemeClr val="bg1"/>
                </a:solidFill>
              </a:rPr>
              <a:t>develop algorithms to ensure continuity and comparability of data</a:t>
            </a:r>
          </a:p>
          <a:p>
            <a:pPr marL="533400" lvl="1" indent="0">
              <a:lnSpc>
                <a:spcPct val="100000"/>
              </a:lnSpc>
              <a:buNone/>
            </a:pPr>
            <a:r>
              <a:rPr lang="en-US" sz="1800" b="1" dirty="0">
                <a:solidFill>
                  <a:schemeClr val="bg1"/>
                </a:solidFill>
              </a:rPr>
              <a:t>Country analytics: </a:t>
            </a:r>
            <a:r>
              <a:rPr lang="en-US" sz="1800" dirty="0">
                <a:solidFill>
                  <a:schemeClr val="bg1"/>
                </a:solidFill>
              </a:rPr>
              <a:t>unlocking new data sources in data-poor regions</a:t>
            </a:r>
            <a:endParaRPr lang="en-US" sz="1800" b="1" dirty="0">
              <a:solidFill>
                <a:schemeClr val="bg1"/>
              </a:solidFill>
            </a:endParaRPr>
          </a:p>
          <a:p>
            <a:pPr marL="533400" lvl="1" indent="0">
              <a:lnSpc>
                <a:spcPct val="100000"/>
              </a:lnSpc>
              <a:buNone/>
            </a:pPr>
            <a:r>
              <a:rPr lang="en-US" sz="1800" b="1" dirty="0">
                <a:solidFill>
                  <a:schemeClr val="bg1"/>
                </a:solidFill>
              </a:rPr>
              <a:t>Future programs: </a:t>
            </a:r>
            <a:r>
              <a:rPr lang="en-US" sz="1800" dirty="0">
                <a:solidFill>
                  <a:schemeClr val="bg1"/>
                </a:solidFill>
              </a:rPr>
              <a:t>explore whether machine learning can increase value for money of survey  operations</a:t>
            </a:r>
          </a:p>
        </p:txBody>
      </p:sp>
      <p:pic>
        <p:nvPicPr>
          <p:cNvPr id="9" name="Picture 8">
            <a:extLst>
              <a:ext uri="{FF2B5EF4-FFF2-40B4-BE49-F238E27FC236}">
                <a16:creationId xmlns:a16="http://schemas.microsoft.com/office/drawing/2014/main" id="{F7565EFE-7627-4D0D-92E2-0D45D50D4386}"/>
              </a:ext>
            </a:extLst>
          </p:cNvPr>
          <p:cNvPicPr>
            <a:picLocks noChangeAspect="1"/>
          </p:cNvPicPr>
          <p:nvPr/>
        </p:nvPicPr>
        <p:blipFill rotWithShape="1">
          <a:blip r:embed="rId2">
            <a:extLst>
              <a:ext uri="{28A0092B-C50C-407E-A947-70E740481C1C}">
                <a14:useLocalDpi xmlns:a14="http://schemas.microsoft.com/office/drawing/2010/main" val="0"/>
              </a:ext>
            </a:extLst>
          </a:blip>
          <a:srcRect b="59216"/>
          <a:stretch/>
        </p:blipFill>
        <p:spPr>
          <a:xfrm>
            <a:off x="0" y="0"/>
            <a:ext cx="12192000" cy="2796988"/>
          </a:xfrm>
          <a:prstGeom prst="rect">
            <a:avLst/>
          </a:prstGeom>
        </p:spPr>
      </p:pic>
      <p:sp>
        <p:nvSpPr>
          <p:cNvPr id="8" name="Rectangle 7">
            <a:extLst>
              <a:ext uri="{FF2B5EF4-FFF2-40B4-BE49-F238E27FC236}">
                <a16:creationId xmlns:a16="http://schemas.microsoft.com/office/drawing/2014/main" id="{605D5E95-3EF5-4021-BC43-80996F5631C6}"/>
              </a:ext>
            </a:extLst>
          </p:cNvPr>
          <p:cNvSpPr/>
          <p:nvPr/>
        </p:nvSpPr>
        <p:spPr>
          <a:xfrm>
            <a:off x="-30480" y="-64008"/>
            <a:ext cx="12338304" cy="2877312"/>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590517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pic>
        <p:nvPicPr>
          <p:cNvPr id="4" name="Picture 3">
            <a:extLst>
              <a:ext uri="{FF2B5EF4-FFF2-40B4-BE49-F238E27FC236}">
                <a16:creationId xmlns:a16="http://schemas.microsoft.com/office/drawing/2014/main" id="{2AEEB10B-143B-4915-91F5-6BB3F4AB4EEC}"/>
              </a:ext>
            </a:extLst>
          </p:cNvPr>
          <p:cNvPicPr>
            <a:picLocks noChangeAspect="1"/>
          </p:cNvPicPr>
          <p:nvPr/>
        </p:nvPicPr>
        <p:blipFill>
          <a:blip r:embed="rId3"/>
          <a:stretch>
            <a:fillRect/>
          </a:stretch>
        </p:blipFill>
        <p:spPr>
          <a:xfrm>
            <a:off x="426267" y="0"/>
            <a:ext cx="11339465" cy="6858000"/>
          </a:xfrm>
          <a:prstGeom prst="rect">
            <a:avLst/>
          </a:prstGeom>
        </p:spPr>
      </p:pic>
      <p:sp>
        <p:nvSpPr>
          <p:cNvPr id="9" name="TextBox 8">
            <a:extLst>
              <a:ext uri="{FF2B5EF4-FFF2-40B4-BE49-F238E27FC236}">
                <a16:creationId xmlns:a16="http://schemas.microsoft.com/office/drawing/2014/main" id="{88F73D56-857B-489D-9314-FD47A4AB3C36}"/>
              </a:ext>
            </a:extLst>
          </p:cNvPr>
          <p:cNvSpPr txBox="1"/>
          <p:nvPr/>
        </p:nvSpPr>
        <p:spPr>
          <a:xfrm>
            <a:off x="1495697" y="563355"/>
            <a:ext cx="6095128" cy="646331"/>
          </a:xfrm>
          <a:prstGeom prst="rect">
            <a:avLst/>
          </a:prstGeom>
          <a:noFill/>
        </p:spPr>
        <p:txBody>
          <a:bodyPr wrap="square">
            <a:spAutoFit/>
          </a:bodyPr>
          <a:lstStyle/>
          <a:p>
            <a:r>
              <a:rPr lang="en-US" sz="1800" b="1" dirty="0"/>
              <a:t>2007&gt;, raw data and PRELIMENARY (insert updated) results for 4 key cities</a:t>
            </a:r>
            <a:endParaRPr lang="en-US" dirty="0"/>
          </a:p>
        </p:txBody>
      </p:sp>
    </p:spTree>
    <p:extLst>
      <p:ext uri="{BB962C8B-B14F-4D97-AF65-F5344CB8AC3E}">
        <p14:creationId xmlns:p14="http://schemas.microsoft.com/office/powerpoint/2010/main" val="3291971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pic>
        <p:nvPicPr>
          <p:cNvPr id="10" name="Picture 9">
            <a:extLst>
              <a:ext uri="{FF2B5EF4-FFF2-40B4-BE49-F238E27FC236}">
                <a16:creationId xmlns:a16="http://schemas.microsoft.com/office/drawing/2014/main" id="{37B02F1F-ACD9-44E5-98A7-D22587C3B1CC}"/>
              </a:ext>
            </a:extLst>
          </p:cNvPr>
          <p:cNvPicPr>
            <a:picLocks noChangeAspect="1"/>
          </p:cNvPicPr>
          <p:nvPr/>
        </p:nvPicPr>
        <p:blipFill>
          <a:blip r:embed="rId3"/>
          <a:stretch>
            <a:fillRect/>
          </a:stretch>
        </p:blipFill>
        <p:spPr>
          <a:xfrm>
            <a:off x="423268" y="0"/>
            <a:ext cx="11261864" cy="6858000"/>
          </a:xfrm>
          <a:prstGeom prst="rect">
            <a:avLst/>
          </a:prstGeom>
        </p:spPr>
      </p:pic>
      <p:sp>
        <p:nvSpPr>
          <p:cNvPr id="9" name="TextBox 8">
            <a:extLst>
              <a:ext uri="{FF2B5EF4-FFF2-40B4-BE49-F238E27FC236}">
                <a16:creationId xmlns:a16="http://schemas.microsoft.com/office/drawing/2014/main" id="{DADED597-A995-4D2D-ABDF-EA1FE2F9DF41}"/>
              </a:ext>
            </a:extLst>
          </p:cNvPr>
          <p:cNvSpPr txBox="1"/>
          <p:nvPr/>
        </p:nvSpPr>
        <p:spPr>
          <a:xfrm>
            <a:off x="994082" y="502440"/>
            <a:ext cx="7517675" cy="369332"/>
          </a:xfrm>
          <a:prstGeom prst="rect">
            <a:avLst/>
          </a:prstGeom>
          <a:noFill/>
        </p:spPr>
        <p:txBody>
          <a:bodyPr wrap="square">
            <a:spAutoFit/>
          </a:bodyPr>
          <a:lstStyle/>
          <a:p>
            <a:r>
              <a:rPr lang="en-US" sz="1800" b="1" dirty="0"/>
              <a:t>2007&gt;, </a:t>
            </a:r>
            <a:r>
              <a:rPr lang="en-US" b="1" dirty="0"/>
              <a:t>food price index aggregated from 10 items in </a:t>
            </a:r>
            <a:r>
              <a:rPr lang="en-US" sz="1800" b="1" dirty="0"/>
              <a:t>4 key cities</a:t>
            </a:r>
            <a:endParaRPr lang="en-US" dirty="0"/>
          </a:p>
        </p:txBody>
      </p:sp>
    </p:spTree>
    <p:extLst>
      <p:ext uri="{BB962C8B-B14F-4D97-AF65-F5344CB8AC3E}">
        <p14:creationId xmlns:p14="http://schemas.microsoft.com/office/powerpoint/2010/main" val="1731906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3" name="Picture 2">
            <a:extLst>
              <a:ext uri="{FF2B5EF4-FFF2-40B4-BE49-F238E27FC236}">
                <a16:creationId xmlns:a16="http://schemas.microsoft.com/office/drawing/2014/main" id="{69FC86B2-CB36-4313-B54A-3FC6CC35E1D1}"/>
              </a:ext>
            </a:extLst>
          </p:cNvPr>
          <p:cNvPicPr>
            <a:picLocks noChangeAspect="1"/>
          </p:cNvPicPr>
          <p:nvPr/>
        </p:nvPicPr>
        <p:blipFill>
          <a:blip r:embed="rId3"/>
          <a:stretch>
            <a:fillRect/>
          </a:stretch>
        </p:blipFill>
        <p:spPr>
          <a:xfrm>
            <a:off x="-301172" y="0"/>
            <a:ext cx="9411554" cy="7267812"/>
          </a:xfrm>
          <a:prstGeom prst="rect">
            <a:avLst/>
          </a:prstGeom>
        </p:spPr>
      </p:pic>
      <p:sp>
        <p:nvSpPr>
          <p:cNvPr id="15" name="Freeform: Shape 14">
            <a:extLst>
              <a:ext uri="{FF2B5EF4-FFF2-40B4-BE49-F238E27FC236}">
                <a16:creationId xmlns:a16="http://schemas.microsoft.com/office/drawing/2014/main" id="{9A639FC6-585E-439D-9526-831C650DDB55}"/>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blipFill dpi="0" rotWithShape="1">
            <a:blip r:embed="rId4">
              <a:biLevel thresh="2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Freeform: Shape 218">
            <a:extLst>
              <a:ext uri="{FF2B5EF4-FFF2-40B4-BE49-F238E27FC236}">
                <a16:creationId xmlns:a16="http://schemas.microsoft.com/office/drawing/2014/main" id="{557ADA24-F07F-4AF3-A108-8B0538C1B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73847"/>
            <a:ext cx="6434783" cy="3310306"/>
          </a:xfrm>
          <a:custGeom>
            <a:avLst/>
            <a:gdLst>
              <a:gd name="connsiteX0" fmla="*/ 0 w 6434783"/>
              <a:gd name="connsiteY0" fmla="*/ 0 h 3310306"/>
              <a:gd name="connsiteX1" fmla="*/ 3829872 w 6434783"/>
              <a:gd name="connsiteY1" fmla="*/ 0 h 3310306"/>
              <a:gd name="connsiteX2" fmla="*/ 4896100 w 6434783"/>
              <a:gd name="connsiteY2" fmla="*/ 0 h 3310306"/>
              <a:gd name="connsiteX3" fmla="*/ 4901677 w 6434783"/>
              <a:gd name="connsiteY3" fmla="*/ 0 h 3310306"/>
              <a:gd name="connsiteX4" fmla="*/ 6434783 w 6434783"/>
              <a:gd name="connsiteY4" fmla="*/ 3310306 h 3310306"/>
              <a:gd name="connsiteX5" fmla="*/ 0 w 6434783"/>
              <a:gd name="connsiteY5" fmla="*/ 3310306 h 331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783" h="3310306">
                <a:moveTo>
                  <a:pt x="0" y="0"/>
                </a:moveTo>
                <a:lnTo>
                  <a:pt x="3829872" y="0"/>
                </a:lnTo>
                <a:lnTo>
                  <a:pt x="4896100" y="0"/>
                </a:lnTo>
                <a:lnTo>
                  <a:pt x="4901677" y="0"/>
                </a:lnTo>
                <a:lnTo>
                  <a:pt x="6434783" y="3310306"/>
                </a:lnTo>
                <a:lnTo>
                  <a:pt x="0" y="3310306"/>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02BA5A1-EFBA-42C2-8156-581BCC56C662}"/>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tx2">
              <a:lumMod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Google Shape;106;p16">
            <a:extLst>
              <a:ext uri="{FF2B5EF4-FFF2-40B4-BE49-F238E27FC236}">
                <a16:creationId xmlns:a16="http://schemas.microsoft.com/office/drawing/2014/main" id="{10F77BF4-D74E-43A9-9A3E-CCCAAF0A75B0}"/>
              </a:ext>
            </a:extLst>
          </p:cNvPr>
          <p:cNvSpPr txBox="1">
            <a:spLocks/>
          </p:cNvSpPr>
          <p:nvPr/>
        </p:nvSpPr>
        <p:spPr>
          <a:xfrm>
            <a:off x="228278" y="2520771"/>
            <a:ext cx="5094613" cy="1855246"/>
          </a:xfrm>
          <a:prstGeom prst="ellipse">
            <a:avLst/>
          </a:prstGeom>
          <a:noFill/>
          <a:ln>
            <a:noFill/>
          </a:ln>
        </p:spPr>
        <p:txBody>
          <a:bodyPr spcFirstLastPara="1" vert="horz" wrap="square" lIns="91440" tIns="45720" rIns="91440" bIns="45720" rtlCol="0" anchor="t" anchorCtr="0">
            <a:normAutofit fontScale="75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spcBef>
                <a:spcPct val="0"/>
              </a:spcBef>
              <a:buClr>
                <a:srgbClr val="FDB515"/>
              </a:buClr>
              <a:buSzPts val="4300"/>
            </a:pPr>
            <a:r>
              <a:rPr lang="en-US" sz="4000" b="1" kern="1200" dirty="0">
                <a:solidFill>
                  <a:schemeClr val="tx1"/>
                </a:solidFill>
                <a:sym typeface="Arial"/>
              </a:rPr>
              <a:t>Regional Food Prices</a:t>
            </a:r>
          </a:p>
          <a:p>
            <a:pPr>
              <a:spcBef>
                <a:spcPct val="0"/>
              </a:spcBef>
              <a:buClr>
                <a:srgbClr val="FDB515"/>
              </a:buClr>
              <a:buSzPts val="4300"/>
            </a:pPr>
            <a:r>
              <a:rPr lang="en-US" sz="4000" b="1" dirty="0">
                <a:solidFill>
                  <a:schemeClr val="tx1"/>
                </a:solidFill>
                <a:sym typeface="Arial"/>
              </a:rPr>
              <a:t>Lake </a:t>
            </a:r>
            <a:r>
              <a:rPr lang="en-US" sz="4000" b="1">
                <a:solidFill>
                  <a:schemeClr val="tx1"/>
                </a:solidFill>
                <a:sym typeface="Arial"/>
              </a:rPr>
              <a:t>Chad Area</a:t>
            </a:r>
            <a:br>
              <a:rPr lang="en-US" sz="2200" b="1" kern="1200" dirty="0">
                <a:solidFill>
                  <a:schemeClr val="tx1"/>
                </a:solidFill>
                <a:sym typeface="Arial"/>
              </a:rPr>
            </a:br>
            <a:endParaRPr lang="en-US" sz="2200" kern="1200" dirty="0">
              <a:solidFill>
                <a:schemeClr val="tx1"/>
              </a:solidFill>
              <a:latin typeface="+mj-lt"/>
              <a:ea typeface="+mj-ea"/>
              <a:cs typeface="+mj-cs"/>
            </a:endParaRPr>
          </a:p>
        </p:txBody>
      </p:sp>
    </p:spTree>
    <p:extLst>
      <p:ext uri="{BB962C8B-B14F-4D97-AF65-F5344CB8AC3E}">
        <p14:creationId xmlns:p14="http://schemas.microsoft.com/office/powerpoint/2010/main" val="3531198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sp>
        <p:nvSpPr>
          <p:cNvPr id="9" name="TextBox 8">
            <a:extLst>
              <a:ext uri="{FF2B5EF4-FFF2-40B4-BE49-F238E27FC236}">
                <a16:creationId xmlns:a16="http://schemas.microsoft.com/office/drawing/2014/main" id="{88F73D56-857B-489D-9314-FD47A4AB3C36}"/>
              </a:ext>
            </a:extLst>
          </p:cNvPr>
          <p:cNvSpPr txBox="1"/>
          <p:nvPr/>
        </p:nvSpPr>
        <p:spPr>
          <a:xfrm>
            <a:off x="1495697" y="563355"/>
            <a:ext cx="6095128" cy="646331"/>
          </a:xfrm>
          <a:prstGeom prst="rect">
            <a:avLst/>
          </a:prstGeom>
          <a:noFill/>
        </p:spPr>
        <p:txBody>
          <a:bodyPr wrap="square">
            <a:spAutoFit/>
          </a:bodyPr>
          <a:lstStyle/>
          <a:p>
            <a:r>
              <a:rPr lang="en-US" sz="1800" b="1" dirty="0"/>
              <a:t>2007&gt;, raw data and PRELIMENARY (insert updated) results for 4 key cities</a:t>
            </a:r>
            <a:endParaRPr lang="en-US" dirty="0"/>
          </a:p>
        </p:txBody>
      </p:sp>
      <p:pic>
        <p:nvPicPr>
          <p:cNvPr id="5" name="Picture 4">
            <a:extLst>
              <a:ext uri="{FF2B5EF4-FFF2-40B4-BE49-F238E27FC236}">
                <a16:creationId xmlns:a16="http://schemas.microsoft.com/office/drawing/2014/main" id="{21925C8A-A1D3-48BD-8410-D39D48DBF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pic>
        <p:nvPicPr>
          <p:cNvPr id="4" name="Picture 3">
            <a:extLst>
              <a:ext uri="{FF2B5EF4-FFF2-40B4-BE49-F238E27FC236}">
                <a16:creationId xmlns:a16="http://schemas.microsoft.com/office/drawing/2014/main" id="{5856D8E5-9391-4AB4-A57C-767C5ADD02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pic>
        <p:nvPicPr>
          <p:cNvPr id="7" name="Picture 6">
            <a:extLst>
              <a:ext uri="{FF2B5EF4-FFF2-40B4-BE49-F238E27FC236}">
                <a16:creationId xmlns:a16="http://schemas.microsoft.com/office/drawing/2014/main" id="{442125E2-05B0-4661-9D6F-11974B1B5F10}"/>
              </a:ext>
            </a:extLst>
          </p:cNvPr>
          <p:cNvPicPr>
            <a:picLocks noChangeAspect="1"/>
          </p:cNvPicPr>
          <p:nvPr/>
        </p:nvPicPr>
        <p:blipFill>
          <a:blip r:embed="rId4"/>
          <a:stretch>
            <a:fillRect/>
          </a:stretch>
        </p:blipFill>
        <p:spPr>
          <a:xfrm>
            <a:off x="162823" y="0"/>
            <a:ext cx="11866354" cy="6858000"/>
          </a:xfrm>
          <a:prstGeom prst="rect">
            <a:avLst/>
          </a:prstGeom>
        </p:spPr>
      </p:pic>
    </p:spTree>
    <p:extLst>
      <p:ext uri="{BB962C8B-B14F-4D97-AF65-F5344CB8AC3E}">
        <p14:creationId xmlns:p14="http://schemas.microsoft.com/office/powerpoint/2010/main" val="3494384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sp>
        <p:nvSpPr>
          <p:cNvPr id="9" name="TextBox 8">
            <a:extLst>
              <a:ext uri="{FF2B5EF4-FFF2-40B4-BE49-F238E27FC236}">
                <a16:creationId xmlns:a16="http://schemas.microsoft.com/office/drawing/2014/main" id="{88F73D56-857B-489D-9314-FD47A4AB3C36}"/>
              </a:ext>
            </a:extLst>
          </p:cNvPr>
          <p:cNvSpPr txBox="1"/>
          <p:nvPr/>
        </p:nvSpPr>
        <p:spPr>
          <a:xfrm>
            <a:off x="1495697" y="563355"/>
            <a:ext cx="6095128" cy="646331"/>
          </a:xfrm>
          <a:prstGeom prst="rect">
            <a:avLst/>
          </a:prstGeom>
          <a:noFill/>
        </p:spPr>
        <p:txBody>
          <a:bodyPr wrap="square">
            <a:spAutoFit/>
          </a:bodyPr>
          <a:lstStyle/>
          <a:p>
            <a:r>
              <a:rPr lang="en-US" sz="1800" b="1" dirty="0"/>
              <a:t>2007&gt;, raw data and PRELIMENARY (insert updated) results for 4 key cities</a:t>
            </a:r>
            <a:endParaRPr lang="en-US" dirty="0"/>
          </a:p>
        </p:txBody>
      </p:sp>
      <p:pic>
        <p:nvPicPr>
          <p:cNvPr id="5" name="Picture 4">
            <a:extLst>
              <a:ext uri="{FF2B5EF4-FFF2-40B4-BE49-F238E27FC236}">
                <a16:creationId xmlns:a16="http://schemas.microsoft.com/office/drawing/2014/main" id="{21925C8A-A1D3-48BD-8410-D39D48DBF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pic>
        <p:nvPicPr>
          <p:cNvPr id="4" name="Picture 3">
            <a:extLst>
              <a:ext uri="{FF2B5EF4-FFF2-40B4-BE49-F238E27FC236}">
                <a16:creationId xmlns:a16="http://schemas.microsoft.com/office/drawing/2014/main" id="{5856D8E5-9391-4AB4-A57C-767C5ADD02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pic>
        <p:nvPicPr>
          <p:cNvPr id="18" name="Picture 17">
            <a:extLst>
              <a:ext uri="{FF2B5EF4-FFF2-40B4-BE49-F238E27FC236}">
                <a16:creationId xmlns:a16="http://schemas.microsoft.com/office/drawing/2014/main" id="{C6888C41-EB41-4D30-BDD8-CEE90974E87D}"/>
              </a:ext>
            </a:extLst>
          </p:cNvPr>
          <p:cNvPicPr>
            <a:picLocks noChangeAspect="1"/>
          </p:cNvPicPr>
          <p:nvPr/>
        </p:nvPicPr>
        <p:blipFill>
          <a:blip r:embed="rId4"/>
          <a:stretch>
            <a:fillRect/>
          </a:stretch>
        </p:blipFill>
        <p:spPr>
          <a:xfrm>
            <a:off x="353516" y="0"/>
            <a:ext cx="11484967" cy="6858000"/>
          </a:xfrm>
          <a:prstGeom prst="rect">
            <a:avLst/>
          </a:prstGeom>
        </p:spPr>
      </p:pic>
    </p:spTree>
    <p:extLst>
      <p:ext uri="{BB962C8B-B14F-4D97-AF65-F5344CB8AC3E}">
        <p14:creationId xmlns:p14="http://schemas.microsoft.com/office/powerpoint/2010/main" val="1997812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sp>
        <p:nvSpPr>
          <p:cNvPr id="9" name="TextBox 8">
            <a:extLst>
              <a:ext uri="{FF2B5EF4-FFF2-40B4-BE49-F238E27FC236}">
                <a16:creationId xmlns:a16="http://schemas.microsoft.com/office/drawing/2014/main" id="{88F73D56-857B-489D-9314-FD47A4AB3C36}"/>
              </a:ext>
            </a:extLst>
          </p:cNvPr>
          <p:cNvSpPr txBox="1"/>
          <p:nvPr/>
        </p:nvSpPr>
        <p:spPr>
          <a:xfrm>
            <a:off x="1495697" y="563355"/>
            <a:ext cx="6095128" cy="646331"/>
          </a:xfrm>
          <a:prstGeom prst="rect">
            <a:avLst/>
          </a:prstGeom>
          <a:noFill/>
        </p:spPr>
        <p:txBody>
          <a:bodyPr wrap="square">
            <a:spAutoFit/>
          </a:bodyPr>
          <a:lstStyle/>
          <a:p>
            <a:r>
              <a:rPr lang="en-US" sz="1800" b="1" dirty="0"/>
              <a:t>2007&gt;, raw data and PRELIMENARY (insert updated) results for 4 key cities</a:t>
            </a:r>
            <a:endParaRPr lang="en-US" dirty="0"/>
          </a:p>
        </p:txBody>
      </p:sp>
      <p:pic>
        <p:nvPicPr>
          <p:cNvPr id="5" name="Picture 4">
            <a:extLst>
              <a:ext uri="{FF2B5EF4-FFF2-40B4-BE49-F238E27FC236}">
                <a16:creationId xmlns:a16="http://schemas.microsoft.com/office/drawing/2014/main" id="{21925C8A-A1D3-48BD-8410-D39D48DBF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pic>
        <p:nvPicPr>
          <p:cNvPr id="4" name="Picture 3">
            <a:extLst>
              <a:ext uri="{FF2B5EF4-FFF2-40B4-BE49-F238E27FC236}">
                <a16:creationId xmlns:a16="http://schemas.microsoft.com/office/drawing/2014/main" id="{5856D8E5-9391-4AB4-A57C-767C5ADD02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pic>
        <p:nvPicPr>
          <p:cNvPr id="6" name="Picture 5">
            <a:extLst>
              <a:ext uri="{FF2B5EF4-FFF2-40B4-BE49-F238E27FC236}">
                <a16:creationId xmlns:a16="http://schemas.microsoft.com/office/drawing/2014/main" id="{513F06BD-E3F8-4B40-AF18-553396A314DC}"/>
              </a:ext>
            </a:extLst>
          </p:cNvPr>
          <p:cNvPicPr>
            <a:picLocks noChangeAspect="1"/>
          </p:cNvPicPr>
          <p:nvPr/>
        </p:nvPicPr>
        <p:blipFill>
          <a:blip r:embed="rId4"/>
          <a:stretch>
            <a:fillRect/>
          </a:stretch>
        </p:blipFill>
        <p:spPr>
          <a:xfrm>
            <a:off x="353516" y="0"/>
            <a:ext cx="11484967" cy="6858000"/>
          </a:xfrm>
          <a:prstGeom prst="rect">
            <a:avLst/>
          </a:prstGeom>
        </p:spPr>
      </p:pic>
    </p:spTree>
    <p:extLst>
      <p:ext uri="{BB962C8B-B14F-4D97-AF65-F5344CB8AC3E}">
        <p14:creationId xmlns:p14="http://schemas.microsoft.com/office/powerpoint/2010/main" val="38604358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sp>
        <p:nvSpPr>
          <p:cNvPr id="9" name="TextBox 8">
            <a:extLst>
              <a:ext uri="{FF2B5EF4-FFF2-40B4-BE49-F238E27FC236}">
                <a16:creationId xmlns:a16="http://schemas.microsoft.com/office/drawing/2014/main" id="{88F73D56-857B-489D-9314-FD47A4AB3C36}"/>
              </a:ext>
            </a:extLst>
          </p:cNvPr>
          <p:cNvSpPr txBox="1"/>
          <p:nvPr/>
        </p:nvSpPr>
        <p:spPr>
          <a:xfrm>
            <a:off x="1495697" y="563355"/>
            <a:ext cx="6095128" cy="646331"/>
          </a:xfrm>
          <a:prstGeom prst="rect">
            <a:avLst/>
          </a:prstGeom>
          <a:noFill/>
        </p:spPr>
        <p:txBody>
          <a:bodyPr wrap="square">
            <a:spAutoFit/>
          </a:bodyPr>
          <a:lstStyle/>
          <a:p>
            <a:r>
              <a:rPr lang="en-US" sz="1800" b="1" dirty="0"/>
              <a:t>2007&gt;, raw data and PRELIMENARY (insert updated) results for 4 key cities</a:t>
            </a:r>
            <a:endParaRPr lang="en-US" dirty="0"/>
          </a:p>
        </p:txBody>
      </p:sp>
      <p:pic>
        <p:nvPicPr>
          <p:cNvPr id="5" name="Picture 4">
            <a:extLst>
              <a:ext uri="{FF2B5EF4-FFF2-40B4-BE49-F238E27FC236}">
                <a16:creationId xmlns:a16="http://schemas.microsoft.com/office/drawing/2014/main" id="{21925C8A-A1D3-48BD-8410-D39D48DBF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sp>
        <p:nvSpPr>
          <p:cNvPr id="13" name="TextBox 12">
            <a:extLst>
              <a:ext uri="{FF2B5EF4-FFF2-40B4-BE49-F238E27FC236}">
                <a16:creationId xmlns:a16="http://schemas.microsoft.com/office/drawing/2014/main" id="{612413CE-7189-42AD-BAC4-92450A810299}"/>
              </a:ext>
            </a:extLst>
          </p:cNvPr>
          <p:cNvSpPr txBox="1"/>
          <p:nvPr/>
        </p:nvSpPr>
        <p:spPr>
          <a:xfrm>
            <a:off x="1495697" y="-49836"/>
            <a:ext cx="6096000" cy="369332"/>
          </a:xfrm>
          <a:prstGeom prst="rect">
            <a:avLst/>
          </a:prstGeom>
          <a:noFill/>
        </p:spPr>
        <p:txBody>
          <a:bodyPr wrap="square">
            <a:spAutoFit/>
          </a:bodyPr>
          <a:lstStyle/>
          <a:p>
            <a:r>
              <a:rPr lang="en-US" sz="1800" b="1" kern="1200" dirty="0">
                <a:solidFill>
                  <a:schemeClr val="tx1"/>
                </a:solidFill>
                <a:sym typeface="Arial"/>
              </a:rPr>
              <a:t>Chad – Lake Area, 2007&gt;</a:t>
            </a:r>
            <a:endParaRPr lang="en-US" dirty="0"/>
          </a:p>
        </p:txBody>
      </p:sp>
      <p:pic>
        <p:nvPicPr>
          <p:cNvPr id="4" name="Picture 3">
            <a:extLst>
              <a:ext uri="{FF2B5EF4-FFF2-40B4-BE49-F238E27FC236}">
                <a16:creationId xmlns:a16="http://schemas.microsoft.com/office/drawing/2014/main" id="{1CD6FE46-5C2D-4A0A-9D73-28F40B926919}"/>
              </a:ext>
            </a:extLst>
          </p:cNvPr>
          <p:cNvPicPr>
            <a:picLocks noChangeAspect="1"/>
          </p:cNvPicPr>
          <p:nvPr/>
        </p:nvPicPr>
        <p:blipFill>
          <a:blip r:embed="rId4"/>
          <a:stretch>
            <a:fillRect/>
          </a:stretch>
        </p:blipFill>
        <p:spPr>
          <a:xfrm>
            <a:off x="353516" y="0"/>
            <a:ext cx="11484967" cy="6858000"/>
          </a:xfrm>
          <a:prstGeom prst="rect">
            <a:avLst/>
          </a:prstGeom>
        </p:spPr>
      </p:pic>
      <p:sp>
        <p:nvSpPr>
          <p:cNvPr id="11" name="TextBox 10">
            <a:extLst>
              <a:ext uri="{FF2B5EF4-FFF2-40B4-BE49-F238E27FC236}">
                <a16:creationId xmlns:a16="http://schemas.microsoft.com/office/drawing/2014/main" id="{6C1E14D0-D9DC-4667-895A-F1D04789D03C}"/>
              </a:ext>
            </a:extLst>
          </p:cNvPr>
          <p:cNvSpPr txBox="1"/>
          <p:nvPr/>
        </p:nvSpPr>
        <p:spPr>
          <a:xfrm>
            <a:off x="571090" y="-55756"/>
            <a:ext cx="6096000" cy="369332"/>
          </a:xfrm>
          <a:prstGeom prst="rect">
            <a:avLst/>
          </a:prstGeom>
          <a:noFill/>
        </p:spPr>
        <p:txBody>
          <a:bodyPr wrap="square">
            <a:spAutoFit/>
          </a:bodyPr>
          <a:lstStyle/>
          <a:p>
            <a:r>
              <a:rPr lang="en-US" sz="1800" b="1" kern="1200" dirty="0">
                <a:solidFill>
                  <a:schemeClr val="tx1"/>
                </a:solidFill>
                <a:sym typeface="Arial"/>
              </a:rPr>
              <a:t>Niger, Lake Chad area 2007&gt;</a:t>
            </a:r>
            <a:endParaRPr lang="en-US" dirty="0"/>
          </a:p>
        </p:txBody>
      </p:sp>
    </p:spTree>
    <p:extLst>
      <p:ext uri="{BB962C8B-B14F-4D97-AF65-F5344CB8AC3E}">
        <p14:creationId xmlns:p14="http://schemas.microsoft.com/office/powerpoint/2010/main" val="32844028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sp>
        <p:nvSpPr>
          <p:cNvPr id="9" name="TextBox 8">
            <a:extLst>
              <a:ext uri="{FF2B5EF4-FFF2-40B4-BE49-F238E27FC236}">
                <a16:creationId xmlns:a16="http://schemas.microsoft.com/office/drawing/2014/main" id="{88F73D56-857B-489D-9314-FD47A4AB3C36}"/>
              </a:ext>
            </a:extLst>
          </p:cNvPr>
          <p:cNvSpPr txBox="1"/>
          <p:nvPr/>
        </p:nvSpPr>
        <p:spPr>
          <a:xfrm>
            <a:off x="1495697" y="563355"/>
            <a:ext cx="6095128" cy="646331"/>
          </a:xfrm>
          <a:prstGeom prst="rect">
            <a:avLst/>
          </a:prstGeom>
          <a:noFill/>
        </p:spPr>
        <p:txBody>
          <a:bodyPr wrap="square">
            <a:spAutoFit/>
          </a:bodyPr>
          <a:lstStyle/>
          <a:p>
            <a:r>
              <a:rPr lang="en-US" sz="1800" b="1" dirty="0"/>
              <a:t>2007&gt;, raw data and PRELIMENARY (insert updated) results for 4 key cities</a:t>
            </a:r>
            <a:endParaRPr lang="en-US" dirty="0"/>
          </a:p>
        </p:txBody>
      </p:sp>
      <p:pic>
        <p:nvPicPr>
          <p:cNvPr id="5" name="Picture 4">
            <a:extLst>
              <a:ext uri="{FF2B5EF4-FFF2-40B4-BE49-F238E27FC236}">
                <a16:creationId xmlns:a16="http://schemas.microsoft.com/office/drawing/2014/main" id="{21925C8A-A1D3-48BD-8410-D39D48DBF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pic>
        <p:nvPicPr>
          <p:cNvPr id="11" name="Picture 10">
            <a:extLst>
              <a:ext uri="{FF2B5EF4-FFF2-40B4-BE49-F238E27FC236}">
                <a16:creationId xmlns:a16="http://schemas.microsoft.com/office/drawing/2014/main" id="{5830C7F8-74D3-4ED8-BE27-678984941724}"/>
              </a:ext>
            </a:extLst>
          </p:cNvPr>
          <p:cNvPicPr>
            <a:picLocks noChangeAspect="1"/>
          </p:cNvPicPr>
          <p:nvPr/>
        </p:nvPicPr>
        <p:blipFill>
          <a:blip r:embed="rId4"/>
          <a:stretch>
            <a:fillRect/>
          </a:stretch>
        </p:blipFill>
        <p:spPr>
          <a:xfrm>
            <a:off x="281651" y="381000"/>
            <a:ext cx="11609408" cy="6286018"/>
          </a:xfrm>
          <a:prstGeom prst="rect">
            <a:avLst/>
          </a:prstGeom>
        </p:spPr>
      </p:pic>
      <p:sp>
        <p:nvSpPr>
          <p:cNvPr id="14" name="TextBox 13">
            <a:extLst>
              <a:ext uri="{FF2B5EF4-FFF2-40B4-BE49-F238E27FC236}">
                <a16:creationId xmlns:a16="http://schemas.microsoft.com/office/drawing/2014/main" id="{B279F42D-9791-454D-8B33-E7952987B0D8}"/>
              </a:ext>
            </a:extLst>
          </p:cNvPr>
          <p:cNvSpPr txBox="1"/>
          <p:nvPr/>
        </p:nvSpPr>
        <p:spPr>
          <a:xfrm>
            <a:off x="246927" y="310119"/>
            <a:ext cx="6096000" cy="369332"/>
          </a:xfrm>
          <a:prstGeom prst="rect">
            <a:avLst/>
          </a:prstGeom>
          <a:noFill/>
        </p:spPr>
        <p:txBody>
          <a:bodyPr wrap="square">
            <a:spAutoFit/>
          </a:bodyPr>
          <a:lstStyle/>
          <a:p>
            <a:r>
              <a:rPr lang="en-US" sz="1800" b="1" kern="1200" dirty="0">
                <a:solidFill>
                  <a:schemeClr val="tx1"/>
                </a:solidFill>
                <a:sym typeface="Arial"/>
              </a:rPr>
              <a:t>North East Nigeria, 2014&gt;</a:t>
            </a:r>
            <a:endParaRPr lang="en-US" dirty="0"/>
          </a:p>
        </p:txBody>
      </p:sp>
    </p:spTree>
    <p:extLst>
      <p:ext uri="{BB962C8B-B14F-4D97-AF65-F5344CB8AC3E}">
        <p14:creationId xmlns:p14="http://schemas.microsoft.com/office/powerpoint/2010/main" val="3314109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35A97F3-782D-45E3-B42D-81B1592D4DF2}"/>
              </a:ext>
            </a:extLst>
          </p:cNvPr>
          <p:cNvPicPr>
            <a:picLocks noChangeAspect="1"/>
          </p:cNvPicPr>
          <p:nvPr/>
        </p:nvPicPr>
        <p:blipFill>
          <a:blip r:embed="rId2"/>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832E3F3D-8732-4395-B8CF-E118ADB0F59C}"/>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bg1"/>
                </a:solidFill>
              </a:rPr>
              <a:t>Coverage table</a:t>
            </a:r>
          </a:p>
        </p:txBody>
      </p:sp>
      <p:sp>
        <p:nvSpPr>
          <p:cNvPr id="9" name="TextBox 8">
            <a:extLst>
              <a:ext uri="{FF2B5EF4-FFF2-40B4-BE49-F238E27FC236}">
                <a16:creationId xmlns:a16="http://schemas.microsoft.com/office/drawing/2014/main" id="{88F73D56-857B-489D-9314-FD47A4AB3C36}"/>
              </a:ext>
            </a:extLst>
          </p:cNvPr>
          <p:cNvSpPr txBox="1"/>
          <p:nvPr/>
        </p:nvSpPr>
        <p:spPr>
          <a:xfrm>
            <a:off x="1495697" y="563355"/>
            <a:ext cx="6095128" cy="646331"/>
          </a:xfrm>
          <a:prstGeom prst="rect">
            <a:avLst/>
          </a:prstGeom>
          <a:noFill/>
        </p:spPr>
        <p:txBody>
          <a:bodyPr wrap="square">
            <a:spAutoFit/>
          </a:bodyPr>
          <a:lstStyle/>
          <a:p>
            <a:r>
              <a:rPr lang="en-US" sz="1800" b="1" dirty="0"/>
              <a:t>2007&gt;, raw data and PRELIMENARY (insert updated) results for 4 key cities</a:t>
            </a:r>
            <a:endParaRPr lang="en-US" dirty="0"/>
          </a:p>
        </p:txBody>
      </p:sp>
      <p:pic>
        <p:nvPicPr>
          <p:cNvPr id="5" name="Picture 4">
            <a:extLst>
              <a:ext uri="{FF2B5EF4-FFF2-40B4-BE49-F238E27FC236}">
                <a16:creationId xmlns:a16="http://schemas.microsoft.com/office/drawing/2014/main" id="{21925C8A-A1D3-48BD-8410-D39D48DBF1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952750"/>
            <a:ext cx="952500" cy="952500"/>
          </a:xfrm>
          <a:prstGeom prst="rect">
            <a:avLst/>
          </a:prstGeom>
        </p:spPr>
      </p:pic>
      <p:sp>
        <p:nvSpPr>
          <p:cNvPr id="13" name="TextBox 12">
            <a:extLst>
              <a:ext uri="{FF2B5EF4-FFF2-40B4-BE49-F238E27FC236}">
                <a16:creationId xmlns:a16="http://schemas.microsoft.com/office/drawing/2014/main" id="{612413CE-7189-42AD-BAC4-92450A810299}"/>
              </a:ext>
            </a:extLst>
          </p:cNvPr>
          <p:cNvSpPr txBox="1"/>
          <p:nvPr/>
        </p:nvSpPr>
        <p:spPr>
          <a:xfrm>
            <a:off x="1495697" y="-49836"/>
            <a:ext cx="6096000" cy="369332"/>
          </a:xfrm>
          <a:prstGeom prst="rect">
            <a:avLst/>
          </a:prstGeom>
          <a:noFill/>
        </p:spPr>
        <p:txBody>
          <a:bodyPr wrap="square">
            <a:spAutoFit/>
          </a:bodyPr>
          <a:lstStyle/>
          <a:p>
            <a:r>
              <a:rPr lang="en-US" sz="1800" b="1" kern="1200" dirty="0">
                <a:solidFill>
                  <a:schemeClr val="tx1"/>
                </a:solidFill>
                <a:sym typeface="Arial"/>
              </a:rPr>
              <a:t>Chad – Lake Area, 2007&gt;</a:t>
            </a:r>
            <a:endParaRPr lang="en-US" dirty="0"/>
          </a:p>
        </p:txBody>
      </p:sp>
      <p:pic>
        <p:nvPicPr>
          <p:cNvPr id="15" name="Picture 14">
            <a:extLst>
              <a:ext uri="{FF2B5EF4-FFF2-40B4-BE49-F238E27FC236}">
                <a16:creationId xmlns:a16="http://schemas.microsoft.com/office/drawing/2014/main" id="{2428DC35-E033-4687-9DA5-8AA005361398}"/>
              </a:ext>
            </a:extLst>
          </p:cNvPr>
          <p:cNvPicPr>
            <a:picLocks noChangeAspect="1"/>
          </p:cNvPicPr>
          <p:nvPr/>
        </p:nvPicPr>
        <p:blipFill>
          <a:blip r:embed="rId4"/>
          <a:stretch>
            <a:fillRect/>
          </a:stretch>
        </p:blipFill>
        <p:spPr>
          <a:xfrm>
            <a:off x="503868" y="0"/>
            <a:ext cx="11184263" cy="6858000"/>
          </a:xfrm>
          <a:prstGeom prst="rect">
            <a:avLst/>
          </a:prstGeom>
        </p:spPr>
      </p:pic>
      <p:sp>
        <p:nvSpPr>
          <p:cNvPr id="16" name="TextBox 15">
            <a:extLst>
              <a:ext uri="{FF2B5EF4-FFF2-40B4-BE49-F238E27FC236}">
                <a16:creationId xmlns:a16="http://schemas.microsoft.com/office/drawing/2014/main" id="{1CAACAA5-5FD0-4F93-8CFE-B814C07E9A42}"/>
              </a:ext>
            </a:extLst>
          </p:cNvPr>
          <p:cNvSpPr txBox="1"/>
          <p:nvPr/>
        </p:nvSpPr>
        <p:spPr>
          <a:xfrm>
            <a:off x="838200" y="-27424"/>
            <a:ext cx="6096000" cy="369332"/>
          </a:xfrm>
          <a:prstGeom prst="rect">
            <a:avLst/>
          </a:prstGeom>
          <a:noFill/>
        </p:spPr>
        <p:txBody>
          <a:bodyPr wrap="square">
            <a:spAutoFit/>
          </a:bodyPr>
          <a:lstStyle/>
          <a:p>
            <a:r>
              <a:rPr lang="en-US" sz="1800" b="1" kern="1200" dirty="0">
                <a:solidFill>
                  <a:schemeClr val="tx1"/>
                </a:solidFill>
                <a:sym typeface="Arial"/>
              </a:rPr>
              <a:t>Chad, Lake Chad area 2007&gt;</a:t>
            </a:r>
            <a:endParaRPr lang="en-US" dirty="0"/>
          </a:p>
        </p:txBody>
      </p:sp>
    </p:spTree>
    <p:extLst>
      <p:ext uri="{BB962C8B-B14F-4D97-AF65-F5344CB8AC3E}">
        <p14:creationId xmlns:p14="http://schemas.microsoft.com/office/powerpoint/2010/main" val="3916099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C6D615-F9FB-4D98-B288-6FFED81290AC}"/>
              </a:ext>
            </a:extLst>
          </p:cNvPr>
          <p:cNvPicPr>
            <a:picLocks noChangeAspect="1"/>
          </p:cNvPicPr>
          <p:nvPr/>
        </p:nvPicPr>
        <p:blipFill>
          <a:blip r:embed="rId2">
            <a:duotone>
              <a:prstClr val="black"/>
              <a:schemeClr val="tx2">
                <a:tint val="45000"/>
                <a:satMod val="400000"/>
              </a:schemeClr>
            </a:duotone>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3EACC7C1-90B0-4C53-AE4C-B56B414C280F}"/>
              </a:ext>
            </a:extLst>
          </p:cNvPr>
          <p:cNvPicPr>
            <a:picLocks noChangeAspect="1"/>
          </p:cNvPicPr>
          <p:nvPr/>
        </p:nvPicPr>
        <p:blipFill rotWithShape="1">
          <a:blip r:embed="rId2"/>
          <a:srcRect b="59216"/>
          <a:stretch/>
        </p:blipFill>
        <p:spPr>
          <a:xfrm>
            <a:off x="0" y="0"/>
            <a:ext cx="12192000" cy="2796988"/>
          </a:xfrm>
          <a:prstGeom prst="rect">
            <a:avLst/>
          </a:prstGeom>
        </p:spPr>
      </p:pic>
      <p:sp>
        <p:nvSpPr>
          <p:cNvPr id="5" name="Rectangle 4">
            <a:extLst>
              <a:ext uri="{FF2B5EF4-FFF2-40B4-BE49-F238E27FC236}">
                <a16:creationId xmlns:a16="http://schemas.microsoft.com/office/drawing/2014/main" id="{57DA3DC1-9EC6-4894-B8A6-12233BB972EC}"/>
              </a:ext>
            </a:extLst>
          </p:cNvPr>
          <p:cNvSpPr/>
          <p:nvPr/>
        </p:nvSpPr>
        <p:spPr>
          <a:xfrm>
            <a:off x="0" y="2796988"/>
            <a:ext cx="12192000" cy="406101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F584A6A-E79A-4D95-A6BC-3B44223D2166}"/>
              </a:ext>
            </a:extLst>
          </p:cNvPr>
          <p:cNvSpPr/>
          <p:nvPr/>
        </p:nvSpPr>
        <p:spPr>
          <a:xfrm>
            <a:off x="0" y="0"/>
            <a:ext cx="12192000" cy="279698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2">
            <a:extLst>
              <a:ext uri="{FF2B5EF4-FFF2-40B4-BE49-F238E27FC236}">
                <a16:creationId xmlns:a16="http://schemas.microsoft.com/office/drawing/2014/main" id="{279D842A-FDCF-40DD-9BA3-7443F20BE8DB}"/>
              </a:ext>
            </a:extLst>
          </p:cNvPr>
          <p:cNvSpPr>
            <a:spLocks noGrp="1"/>
          </p:cNvSpPr>
          <p:nvPr>
            <p:ph idx="1"/>
          </p:nvPr>
        </p:nvSpPr>
        <p:spPr>
          <a:xfrm>
            <a:off x="488039" y="227713"/>
            <a:ext cx="10815637" cy="3667125"/>
          </a:xfrm>
        </p:spPr>
        <p:txBody>
          <a:bodyPr>
            <a:noAutofit/>
          </a:bodyPr>
          <a:lstStyle/>
          <a:p>
            <a:pPr marL="50800" indent="0">
              <a:buNone/>
            </a:pPr>
            <a:endParaRPr lang="en-US" sz="1600" b="1" dirty="0">
              <a:solidFill>
                <a:schemeClr val="tx2">
                  <a:lumMod val="90000"/>
                </a:schemeClr>
              </a:solidFill>
            </a:endParaRPr>
          </a:p>
          <a:p>
            <a:pPr marL="50800" indent="0">
              <a:buNone/>
            </a:pPr>
            <a:endParaRPr lang="en-US" sz="1600" b="1" dirty="0">
              <a:solidFill>
                <a:schemeClr val="tx2">
                  <a:lumMod val="90000"/>
                </a:schemeClr>
              </a:solidFill>
            </a:endParaRPr>
          </a:p>
          <a:p>
            <a:pPr marL="50800" indent="0">
              <a:buNone/>
            </a:pPr>
            <a:endParaRPr lang="en-US" sz="1600" b="1" dirty="0">
              <a:solidFill>
                <a:schemeClr val="tx2">
                  <a:lumMod val="90000"/>
                </a:schemeClr>
              </a:solidFill>
            </a:endParaRPr>
          </a:p>
          <a:p>
            <a:pPr marL="50800" indent="0">
              <a:buNone/>
            </a:pPr>
            <a:r>
              <a:rPr lang="en-US" sz="2000" b="1" dirty="0">
                <a:solidFill>
                  <a:schemeClr val="tx2">
                    <a:lumMod val="90000"/>
                  </a:schemeClr>
                </a:solidFill>
              </a:rPr>
              <a:t>Data:</a:t>
            </a:r>
          </a:p>
          <a:p>
            <a:pPr marL="533400" lvl="1" indent="0">
              <a:buNone/>
            </a:pPr>
            <a:r>
              <a:rPr lang="en-US" sz="1600" dirty="0">
                <a:solidFill>
                  <a:schemeClr val="tx2">
                    <a:lumMod val="90000"/>
                  </a:schemeClr>
                </a:solidFill>
              </a:rPr>
              <a:t>Fully automated data pipeline that collects and combines all WFP data from sources. </a:t>
            </a:r>
          </a:p>
          <a:p>
            <a:pPr marL="533400" lvl="1" indent="0">
              <a:buNone/>
            </a:pPr>
            <a:r>
              <a:rPr lang="en-US" sz="1600" dirty="0">
                <a:solidFill>
                  <a:schemeClr val="tx2">
                    <a:lumMod val="90000"/>
                  </a:schemeClr>
                </a:solidFill>
              </a:rPr>
              <a:t>Coverage: 3044 markets, across 891 Admin 1, from 98 countries</a:t>
            </a:r>
          </a:p>
          <a:p>
            <a:pPr marL="533400" lvl="1" indent="0">
              <a:buNone/>
            </a:pPr>
            <a:r>
              <a:rPr lang="en-US" sz="1600" dirty="0">
                <a:solidFill>
                  <a:schemeClr val="tx2">
                    <a:lumMod val="90000"/>
                  </a:schemeClr>
                </a:solidFill>
              </a:rPr>
              <a:t>Extract relevant data and harmonize price feeds</a:t>
            </a:r>
          </a:p>
          <a:p>
            <a:pPr marL="50800" indent="0">
              <a:buNone/>
            </a:pPr>
            <a:endParaRPr lang="en-US" sz="1600" b="1" dirty="0">
              <a:solidFill>
                <a:schemeClr val="tx2">
                  <a:lumMod val="90000"/>
                </a:schemeClr>
              </a:solidFill>
            </a:endParaRPr>
          </a:p>
          <a:p>
            <a:pPr marL="50800" indent="0">
              <a:buNone/>
            </a:pPr>
            <a:r>
              <a:rPr lang="en-US" sz="2000" b="1" dirty="0">
                <a:solidFill>
                  <a:schemeClr val="tx2">
                    <a:lumMod val="90000"/>
                  </a:schemeClr>
                </a:solidFill>
              </a:rPr>
              <a:t>Analytics:</a:t>
            </a:r>
          </a:p>
          <a:p>
            <a:pPr marL="533400" lvl="1" indent="0">
              <a:buNone/>
            </a:pPr>
            <a:r>
              <a:rPr lang="en-US" sz="1600" dirty="0">
                <a:solidFill>
                  <a:schemeClr val="tx2">
                    <a:lumMod val="90000"/>
                  </a:schemeClr>
                </a:solidFill>
              </a:rPr>
              <a:t>Coverage: 26 FCS countries, mostly 2007 onwards, 600+ markets, 6+ commodities on average per market</a:t>
            </a:r>
          </a:p>
          <a:p>
            <a:pPr marL="533400" lvl="1" indent="0">
              <a:buNone/>
            </a:pPr>
            <a:r>
              <a:rPr lang="en-US" sz="1600" dirty="0">
                <a:solidFill>
                  <a:schemeClr val="tx2">
                    <a:lumMod val="90000"/>
                  </a:schemeClr>
                </a:solidFill>
              </a:rPr>
              <a:t>Near Real-time: nowcasts the most recent end-of-month price in real-time</a:t>
            </a:r>
          </a:p>
          <a:p>
            <a:pPr marL="533400" lvl="1" indent="0">
              <a:buNone/>
            </a:pPr>
            <a:r>
              <a:rPr lang="en-US" sz="1600" dirty="0">
                <a:solidFill>
                  <a:schemeClr val="tx2">
                    <a:lumMod val="90000"/>
                  </a:schemeClr>
                </a:solidFill>
              </a:rPr>
              <a:t>Fault-tolerant: designed to continue operating properly in the event of the failure of sub-components. </a:t>
            </a:r>
          </a:p>
          <a:p>
            <a:pPr marL="558800" lvl="1" indent="0">
              <a:buNone/>
            </a:pPr>
            <a:r>
              <a:rPr lang="en-US" sz="1600" dirty="0">
                <a:solidFill>
                  <a:schemeClr val="tx2">
                    <a:lumMod val="90000"/>
                  </a:schemeClr>
                </a:solidFill>
              </a:rPr>
              <a:t>Narrow coverage optimized for historical consistency (starts 2007)</a:t>
            </a:r>
          </a:p>
          <a:p>
            <a:pPr marL="558800" lvl="1" indent="0">
              <a:buNone/>
            </a:pPr>
            <a:r>
              <a:rPr lang="en-US" sz="1600" dirty="0">
                <a:solidFill>
                  <a:schemeClr val="tx2">
                    <a:lumMod val="90000"/>
                  </a:schemeClr>
                </a:solidFill>
              </a:rPr>
              <a:t>Broad coverage optimized for high granularity (starts 2014)</a:t>
            </a:r>
          </a:p>
          <a:p>
            <a:pPr marL="533400" lvl="1" indent="0">
              <a:buNone/>
            </a:pPr>
            <a:r>
              <a:rPr lang="en-US" sz="1600" dirty="0">
                <a:solidFill>
                  <a:schemeClr val="tx2">
                    <a:lumMod val="90000"/>
                  </a:schemeClr>
                </a:solidFill>
              </a:rPr>
              <a:t>	Can be ported to data from FSNAU (Somalia), </a:t>
            </a:r>
            <a:r>
              <a:rPr lang="en-US" sz="1600" dirty="0" err="1">
                <a:solidFill>
                  <a:schemeClr val="tx2">
                    <a:lumMod val="90000"/>
                  </a:schemeClr>
                </a:solidFill>
              </a:rPr>
              <a:t>Climis</a:t>
            </a:r>
            <a:r>
              <a:rPr lang="en-US" sz="1600" dirty="0">
                <a:solidFill>
                  <a:schemeClr val="tx2">
                    <a:lumMod val="90000"/>
                  </a:schemeClr>
                </a:solidFill>
              </a:rPr>
              <a:t> (South Sudan), FEWS NET (</a:t>
            </a:r>
            <a:r>
              <a:rPr lang="en-US" sz="1600" b="1" dirty="0">
                <a:solidFill>
                  <a:schemeClr val="tx2">
                    <a:lumMod val="90000"/>
                  </a:schemeClr>
                </a:solidFill>
              </a:rPr>
              <a:t>weekly/monthly</a:t>
            </a:r>
            <a:r>
              <a:rPr lang="en-US" sz="1600" dirty="0">
                <a:solidFill>
                  <a:schemeClr val="tx2">
                    <a:lumMod val="90000"/>
                  </a:schemeClr>
                </a:solidFill>
              </a:rPr>
              <a:t>), IFPRI (</a:t>
            </a:r>
            <a:r>
              <a:rPr lang="en-US" sz="1600" b="1" dirty="0">
                <a:solidFill>
                  <a:schemeClr val="tx2">
                    <a:lumMod val="90000"/>
                  </a:schemeClr>
                </a:solidFill>
              </a:rPr>
              <a:t>daily</a:t>
            </a:r>
            <a:r>
              <a:rPr lang="en-US" sz="1600" dirty="0">
                <a:solidFill>
                  <a:schemeClr val="tx2">
                    <a:lumMod val="90000"/>
                  </a:schemeClr>
                </a:solidFill>
              </a:rPr>
              <a:t>)</a:t>
            </a:r>
          </a:p>
          <a:p>
            <a:pPr marL="533400" lvl="1" indent="0">
              <a:buNone/>
            </a:pPr>
            <a:r>
              <a:rPr lang="en-US" sz="1600" dirty="0">
                <a:solidFill>
                  <a:schemeClr val="tx2">
                    <a:lumMod val="90000"/>
                  </a:schemeClr>
                </a:solidFill>
              </a:rPr>
              <a:t>	Can be adapted to enhance future survey systems for other variables (household variables, labor market variables)</a:t>
            </a:r>
          </a:p>
          <a:p>
            <a:pPr marL="50800" indent="0">
              <a:buNone/>
            </a:pPr>
            <a:endParaRPr lang="en-US" sz="1600" b="1" dirty="0">
              <a:solidFill>
                <a:schemeClr val="tx2">
                  <a:lumMod val="90000"/>
                </a:schemeClr>
              </a:solidFill>
            </a:endParaRPr>
          </a:p>
          <a:p>
            <a:pPr marL="50800" indent="0">
              <a:buNone/>
            </a:pPr>
            <a:r>
              <a:rPr lang="en-US" sz="2000" b="1" dirty="0">
                <a:solidFill>
                  <a:schemeClr val="tx2">
                    <a:lumMod val="90000"/>
                  </a:schemeClr>
                </a:solidFill>
              </a:rPr>
              <a:t>Final deliverables: </a:t>
            </a:r>
          </a:p>
          <a:p>
            <a:pPr marL="533400" lvl="1" indent="0">
              <a:buNone/>
            </a:pPr>
            <a:r>
              <a:rPr lang="en-US" sz="1600" b="1" dirty="0">
                <a:solidFill>
                  <a:schemeClr val="tx2">
                    <a:lumMod val="90000"/>
                  </a:schemeClr>
                </a:solidFill>
              </a:rPr>
              <a:t>Research paper: </a:t>
            </a:r>
            <a:r>
              <a:rPr lang="en-US" sz="1600" dirty="0">
                <a:solidFill>
                  <a:schemeClr val="tx2">
                    <a:lumMod val="90000"/>
                  </a:schemeClr>
                </a:solidFill>
              </a:rPr>
              <a:t>methods, results, and recommendations to improve survey systems</a:t>
            </a:r>
          </a:p>
          <a:p>
            <a:pPr marL="533400" lvl="1" indent="0">
              <a:buNone/>
            </a:pPr>
            <a:r>
              <a:rPr lang="en-US" sz="1600" b="1" dirty="0">
                <a:solidFill>
                  <a:schemeClr val="tx2">
                    <a:lumMod val="90000"/>
                  </a:schemeClr>
                </a:solidFill>
              </a:rPr>
              <a:t>Documented code: </a:t>
            </a:r>
            <a:r>
              <a:rPr lang="en-US" sz="1600" dirty="0">
                <a:solidFill>
                  <a:schemeClr val="tx2">
                    <a:lumMod val="90000"/>
                  </a:schemeClr>
                </a:solidFill>
              </a:rPr>
              <a:t>automates and streamlines data collection and harmonization, and generates outputs</a:t>
            </a:r>
          </a:p>
        </p:txBody>
      </p:sp>
      <p:sp>
        <p:nvSpPr>
          <p:cNvPr id="13" name="Title 1">
            <a:extLst>
              <a:ext uri="{FF2B5EF4-FFF2-40B4-BE49-F238E27FC236}">
                <a16:creationId xmlns:a16="http://schemas.microsoft.com/office/drawing/2014/main" id="{48A0AC5A-FF8D-4A74-BCE0-E1EAC0B29567}"/>
              </a:ext>
            </a:extLst>
          </p:cNvPr>
          <p:cNvSpPr>
            <a:spLocks noGrp="1"/>
          </p:cNvSpPr>
          <p:nvPr>
            <p:ph type="title"/>
          </p:nvPr>
        </p:nvSpPr>
        <p:spPr>
          <a:xfrm>
            <a:off x="838200" y="122739"/>
            <a:ext cx="10515600" cy="1325563"/>
          </a:xfrm>
        </p:spPr>
        <p:txBody>
          <a:bodyPr/>
          <a:lstStyle/>
          <a:p>
            <a:r>
              <a:rPr lang="en-US" sz="4400" dirty="0">
                <a:solidFill>
                  <a:schemeClr val="tx2">
                    <a:lumMod val="90000"/>
                  </a:schemeClr>
                </a:solidFill>
              </a:rPr>
              <a:t>Overview of capabilities being developed</a:t>
            </a:r>
          </a:p>
        </p:txBody>
      </p:sp>
      <p:pic>
        <p:nvPicPr>
          <p:cNvPr id="21" name="Picture 20">
            <a:extLst>
              <a:ext uri="{FF2B5EF4-FFF2-40B4-BE49-F238E27FC236}">
                <a16:creationId xmlns:a16="http://schemas.microsoft.com/office/drawing/2014/main" id="{E4AD4A8E-B45A-4413-B76F-0593142CE2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289" y="1782558"/>
            <a:ext cx="252963" cy="224801"/>
          </a:xfrm>
          <a:prstGeom prst="rect">
            <a:avLst/>
          </a:prstGeom>
        </p:spPr>
      </p:pic>
      <p:pic>
        <p:nvPicPr>
          <p:cNvPr id="22" name="Picture 21">
            <a:extLst>
              <a:ext uri="{FF2B5EF4-FFF2-40B4-BE49-F238E27FC236}">
                <a16:creationId xmlns:a16="http://schemas.microsoft.com/office/drawing/2014/main" id="{2F99A118-8107-4659-9F12-64F3A1F196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589" y="2048227"/>
            <a:ext cx="252963" cy="224801"/>
          </a:xfrm>
          <a:prstGeom prst="rect">
            <a:avLst/>
          </a:prstGeom>
        </p:spPr>
      </p:pic>
      <p:pic>
        <p:nvPicPr>
          <p:cNvPr id="23" name="Picture 22">
            <a:extLst>
              <a:ext uri="{FF2B5EF4-FFF2-40B4-BE49-F238E27FC236}">
                <a16:creationId xmlns:a16="http://schemas.microsoft.com/office/drawing/2014/main" id="{B459A7E6-678B-4C61-9721-FFEA2A0717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932" y="2324323"/>
            <a:ext cx="252963" cy="224801"/>
          </a:xfrm>
          <a:prstGeom prst="rect">
            <a:avLst/>
          </a:prstGeom>
        </p:spPr>
      </p:pic>
      <p:pic>
        <p:nvPicPr>
          <p:cNvPr id="24" name="Picture 23">
            <a:extLst>
              <a:ext uri="{FF2B5EF4-FFF2-40B4-BE49-F238E27FC236}">
                <a16:creationId xmlns:a16="http://schemas.microsoft.com/office/drawing/2014/main" id="{92C33488-5B35-41E1-A260-BA98CD3DB9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776" y="3387502"/>
            <a:ext cx="252963" cy="224801"/>
          </a:xfrm>
          <a:prstGeom prst="rect">
            <a:avLst/>
          </a:prstGeom>
        </p:spPr>
      </p:pic>
      <p:pic>
        <p:nvPicPr>
          <p:cNvPr id="25" name="Picture 24">
            <a:extLst>
              <a:ext uri="{FF2B5EF4-FFF2-40B4-BE49-F238E27FC236}">
                <a16:creationId xmlns:a16="http://schemas.microsoft.com/office/drawing/2014/main" id="{12268A89-9D14-4408-8718-0D50205931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883" y="3655717"/>
            <a:ext cx="252963" cy="224801"/>
          </a:xfrm>
          <a:prstGeom prst="rect">
            <a:avLst/>
          </a:prstGeom>
        </p:spPr>
      </p:pic>
      <p:pic>
        <p:nvPicPr>
          <p:cNvPr id="26" name="Picture 25">
            <a:extLst>
              <a:ext uri="{FF2B5EF4-FFF2-40B4-BE49-F238E27FC236}">
                <a16:creationId xmlns:a16="http://schemas.microsoft.com/office/drawing/2014/main" id="{099645AB-0DF4-471E-B319-6633D704B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367" y="3948921"/>
            <a:ext cx="252963" cy="224801"/>
          </a:xfrm>
          <a:prstGeom prst="rect">
            <a:avLst/>
          </a:prstGeom>
        </p:spPr>
      </p:pic>
      <p:pic>
        <p:nvPicPr>
          <p:cNvPr id="27" name="Picture 26">
            <a:extLst>
              <a:ext uri="{FF2B5EF4-FFF2-40B4-BE49-F238E27FC236}">
                <a16:creationId xmlns:a16="http://schemas.microsoft.com/office/drawing/2014/main" id="{A326DA58-AF31-4F22-82E4-60A8EE6D32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367" y="4240026"/>
            <a:ext cx="252963" cy="224801"/>
          </a:xfrm>
          <a:prstGeom prst="rect">
            <a:avLst/>
          </a:prstGeom>
        </p:spPr>
      </p:pic>
      <p:pic>
        <p:nvPicPr>
          <p:cNvPr id="28" name="Picture 27">
            <a:extLst>
              <a:ext uri="{FF2B5EF4-FFF2-40B4-BE49-F238E27FC236}">
                <a16:creationId xmlns:a16="http://schemas.microsoft.com/office/drawing/2014/main" id="{C620E7F9-B4D9-4907-8DA8-AF8C1BE64B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367" y="4499367"/>
            <a:ext cx="252963" cy="224801"/>
          </a:xfrm>
          <a:prstGeom prst="rect">
            <a:avLst/>
          </a:prstGeom>
        </p:spPr>
      </p:pic>
      <p:pic>
        <p:nvPicPr>
          <p:cNvPr id="44" name="Picture 43">
            <a:extLst>
              <a:ext uri="{FF2B5EF4-FFF2-40B4-BE49-F238E27FC236}">
                <a16:creationId xmlns:a16="http://schemas.microsoft.com/office/drawing/2014/main" id="{1749BD2F-7D61-41F9-8725-EE298261CA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7113" y="4807205"/>
            <a:ext cx="177170" cy="178959"/>
          </a:xfrm>
          <a:prstGeom prst="rect">
            <a:avLst/>
          </a:prstGeom>
        </p:spPr>
      </p:pic>
      <p:pic>
        <p:nvPicPr>
          <p:cNvPr id="45" name="Picture 44">
            <a:extLst>
              <a:ext uri="{FF2B5EF4-FFF2-40B4-BE49-F238E27FC236}">
                <a16:creationId xmlns:a16="http://schemas.microsoft.com/office/drawing/2014/main" id="{EECF0A4B-A88E-44ED-8186-9B9AE55753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0266" y="5087025"/>
            <a:ext cx="177170" cy="178959"/>
          </a:xfrm>
          <a:prstGeom prst="rect">
            <a:avLst/>
          </a:prstGeom>
        </p:spPr>
      </p:pic>
      <p:pic>
        <p:nvPicPr>
          <p:cNvPr id="59" name="Picture 58">
            <a:extLst>
              <a:ext uri="{FF2B5EF4-FFF2-40B4-BE49-F238E27FC236}">
                <a16:creationId xmlns:a16="http://schemas.microsoft.com/office/drawing/2014/main" id="{84D60DFD-BA06-42FD-8188-1C9ADD4E50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576" y="6101904"/>
            <a:ext cx="184319" cy="183455"/>
          </a:xfrm>
          <a:prstGeom prst="rect">
            <a:avLst/>
          </a:prstGeom>
        </p:spPr>
      </p:pic>
      <p:pic>
        <p:nvPicPr>
          <p:cNvPr id="61" name="Picture 60">
            <a:extLst>
              <a:ext uri="{FF2B5EF4-FFF2-40B4-BE49-F238E27FC236}">
                <a16:creationId xmlns:a16="http://schemas.microsoft.com/office/drawing/2014/main" id="{3FBC9193-BAB0-439F-AC7E-B6614E1D16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2233" y="6388224"/>
            <a:ext cx="184319" cy="183455"/>
          </a:xfrm>
          <a:prstGeom prst="rect">
            <a:avLst/>
          </a:prstGeom>
        </p:spPr>
      </p:pic>
    </p:spTree>
    <p:extLst>
      <p:ext uri="{BB962C8B-B14F-4D97-AF65-F5344CB8AC3E}">
        <p14:creationId xmlns:p14="http://schemas.microsoft.com/office/powerpoint/2010/main" val="1647366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7" name="Picture 6">
            <a:extLst>
              <a:ext uri="{FF2B5EF4-FFF2-40B4-BE49-F238E27FC236}">
                <a16:creationId xmlns:a16="http://schemas.microsoft.com/office/drawing/2014/main" id="{2107C23F-D42D-428F-BDE8-C6204C4E177D}"/>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t="1600" r="25000" b="3735"/>
          <a:stretch/>
        </p:blipFill>
        <p:spPr>
          <a:xfrm>
            <a:off x="0" y="0"/>
            <a:ext cx="9144000" cy="6858000"/>
          </a:xfrm>
          <a:prstGeom prst="rect">
            <a:avLst/>
          </a:prstGeom>
        </p:spPr>
      </p:pic>
      <p:sp>
        <p:nvSpPr>
          <p:cNvPr id="258" name="Freeform: Shape 218">
            <a:extLst>
              <a:ext uri="{FF2B5EF4-FFF2-40B4-BE49-F238E27FC236}">
                <a16:creationId xmlns:a16="http://schemas.microsoft.com/office/drawing/2014/main" id="{557ADA24-F07F-4AF3-A108-8B0538C1B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73847"/>
            <a:ext cx="6434783" cy="3310306"/>
          </a:xfrm>
          <a:custGeom>
            <a:avLst/>
            <a:gdLst>
              <a:gd name="connsiteX0" fmla="*/ 0 w 6434783"/>
              <a:gd name="connsiteY0" fmla="*/ 0 h 3310306"/>
              <a:gd name="connsiteX1" fmla="*/ 3829872 w 6434783"/>
              <a:gd name="connsiteY1" fmla="*/ 0 h 3310306"/>
              <a:gd name="connsiteX2" fmla="*/ 4896100 w 6434783"/>
              <a:gd name="connsiteY2" fmla="*/ 0 h 3310306"/>
              <a:gd name="connsiteX3" fmla="*/ 4901677 w 6434783"/>
              <a:gd name="connsiteY3" fmla="*/ 0 h 3310306"/>
              <a:gd name="connsiteX4" fmla="*/ 6434783 w 6434783"/>
              <a:gd name="connsiteY4" fmla="*/ 3310306 h 3310306"/>
              <a:gd name="connsiteX5" fmla="*/ 0 w 6434783"/>
              <a:gd name="connsiteY5" fmla="*/ 3310306 h 331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783" h="3310306">
                <a:moveTo>
                  <a:pt x="0" y="0"/>
                </a:moveTo>
                <a:lnTo>
                  <a:pt x="3829872" y="0"/>
                </a:lnTo>
                <a:lnTo>
                  <a:pt x="4896100" y="0"/>
                </a:lnTo>
                <a:lnTo>
                  <a:pt x="4901677" y="0"/>
                </a:lnTo>
                <a:lnTo>
                  <a:pt x="6434783" y="3310306"/>
                </a:lnTo>
                <a:lnTo>
                  <a:pt x="0" y="3310306"/>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6" name="Google Shape;106;p16"/>
          <p:cNvSpPr txBox="1">
            <a:spLocks noGrp="1"/>
          </p:cNvSpPr>
          <p:nvPr>
            <p:ph type="ctrTitle" idx="4294967295"/>
          </p:nvPr>
        </p:nvSpPr>
        <p:spPr>
          <a:xfrm>
            <a:off x="228278" y="2520771"/>
            <a:ext cx="5094613" cy="1855246"/>
          </a:xfrm>
          <a:prstGeom prst="ellipse">
            <a:avLst/>
          </a:prstGeom>
        </p:spPr>
        <p:txBody>
          <a:bodyPr spcFirstLastPara="1" vert="horz" lIns="91440" tIns="45720" rIns="91440" bIns="45720" rtlCol="0" anchor="t" anchorCtr="0">
            <a:normAutofit fontScale="90000"/>
          </a:bodyPr>
          <a:lstStyle/>
          <a:p>
            <a:pPr lvl="0">
              <a:spcBef>
                <a:spcPct val="0"/>
              </a:spcBef>
              <a:buClr>
                <a:srgbClr val="FDB515"/>
              </a:buClr>
              <a:buSzPts val="4300"/>
            </a:pPr>
            <a:r>
              <a:rPr lang="en-US" sz="3700" b="1" kern="1200" dirty="0">
                <a:solidFill>
                  <a:schemeClr val="tx1"/>
                </a:solidFill>
                <a:sym typeface="Arial"/>
              </a:rPr>
              <a:t>The case of Yemen: </a:t>
            </a:r>
            <a:br>
              <a:rPr lang="en-US" sz="3700" b="1" kern="1200" dirty="0">
                <a:solidFill>
                  <a:schemeClr val="tx1"/>
                </a:solidFill>
                <a:sym typeface="Arial"/>
              </a:rPr>
            </a:br>
            <a:br>
              <a:rPr lang="en-US" sz="2700" b="1" kern="1200" dirty="0">
                <a:solidFill>
                  <a:schemeClr val="tx1"/>
                </a:solidFill>
                <a:sym typeface="Arial"/>
              </a:rPr>
            </a:br>
            <a:r>
              <a:rPr lang="en-US" sz="2700" b="1" kern="1200" dirty="0">
                <a:solidFill>
                  <a:schemeClr val="tx1"/>
                </a:solidFill>
                <a:sym typeface="Arial"/>
              </a:rPr>
              <a:t>Existing data capabilities</a:t>
            </a:r>
            <a:br>
              <a:rPr lang="en-US" sz="2200" b="1" kern="1200" dirty="0">
                <a:solidFill>
                  <a:schemeClr val="tx1"/>
                </a:solidFill>
                <a:sym typeface="Arial"/>
              </a:rPr>
            </a:br>
            <a:endParaRPr lang="en-US" sz="2200" kern="1200" dirty="0">
              <a:solidFill>
                <a:schemeClr val="tx1"/>
              </a:solidFill>
              <a:latin typeface="+mj-lt"/>
              <a:ea typeface="+mj-ea"/>
              <a:cs typeface="+mj-cs"/>
            </a:endParaRPr>
          </a:p>
        </p:txBody>
      </p:sp>
      <p:pic>
        <p:nvPicPr>
          <p:cNvPr id="12" name="Picture 11">
            <a:extLst>
              <a:ext uri="{FF2B5EF4-FFF2-40B4-BE49-F238E27FC236}">
                <a16:creationId xmlns:a16="http://schemas.microsoft.com/office/drawing/2014/main" id="{3BB3E005-A973-4A74-8972-77CD0095E7F2}"/>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t="1600" r="99531" b="3735"/>
          <a:stretch/>
        </p:blipFill>
        <p:spPr>
          <a:xfrm>
            <a:off x="0" y="0"/>
            <a:ext cx="57150" cy="6858000"/>
          </a:xfrm>
          <a:prstGeom prst="rect">
            <a:avLst/>
          </a:prstGeom>
        </p:spPr>
      </p:pic>
      <p:sp>
        <p:nvSpPr>
          <p:cNvPr id="13" name="Rectangle 12">
            <a:extLst>
              <a:ext uri="{FF2B5EF4-FFF2-40B4-BE49-F238E27FC236}">
                <a16:creationId xmlns:a16="http://schemas.microsoft.com/office/drawing/2014/main" id="{FDD24A47-FC84-4629-B2FD-13E7992C08C7}"/>
              </a:ext>
            </a:extLst>
          </p:cNvPr>
          <p:cNvSpPr/>
          <p:nvPr/>
        </p:nvSpPr>
        <p:spPr>
          <a:xfrm>
            <a:off x="-17575" y="9697"/>
            <a:ext cx="74725" cy="685800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D354EC45-DC5E-4FE0-A5AA-3A465160E705}"/>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blipFill dpi="0" rotWithShape="1">
            <a:blip r:embed="rId4">
              <a:biLevel thresh="2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746E2F62-B036-493B-9EB6-F8820FAEC1F0}"/>
              </a:ext>
            </a:extLst>
          </p:cNvPr>
          <p:cNvSpPr/>
          <p:nvPr/>
        </p:nvSpPr>
        <p:spPr>
          <a:xfrm>
            <a:off x="5905500" y="-14896"/>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tx2">
              <a:lumMod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4264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22291-5D19-4326-BBDB-CB58EDBD6BC2}"/>
              </a:ext>
            </a:extLst>
          </p:cNvPr>
          <p:cNvSpPr>
            <a:spLocks noGrp="1"/>
          </p:cNvSpPr>
          <p:nvPr>
            <p:ph type="title"/>
          </p:nvPr>
        </p:nvSpPr>
        <p:spPr>
          <a:xfrm>
            <a:off x="838200" y="0"/>
            <a:ext cx="10515600" cy="1325563"/>
          </a:xfrm>
        </p:spPr>
        <p:txBody>
          <a:bodyPr/>
          <a:lstStyle/>
          <a:p>
            <a:r>
              <a:rPr lang="en-US" dirty="0">
                <a:solidFill>
                  <a:schemeClr val="bg1"/>
                </a:solidFill>
              </a:rPr>
              <a:t>Yemen: an example case</a:t>
            </a:r>
            <a:endParaRPr lang="en-US" sz="4400" dirty="0">
              <a:solidFill>
                <a:schemeClr val="bg1"/>
              </a:solidFill>
            </a:endParaRPr>
          </a:p>
        </p:txBody>
      </p:sp>
      <p:sp>
        <p:nvSpPr>
          <p:cNvPr id="6" name="Content Placeholder 2">
            <a:extLst>
              <a:ext uri="{FF2B5EF4-FFF2-40B4-BE49-F238E27FC236}">
                <a16:creationId xmlns:a16="http://schemas.microsoft.com/office/drawing/2014/main" id="{6CE8FC33-ABF7-4F93-9B7C-7654B7C7C9B6}"/>
              </a:ext>
            </a:extLst>
          </p:cNvPr>
          <p:cNvSpPr txBox="1">
            <a:spLocks/>
          </p:cNvSpPr>
          <p:nvPr/>
        </p:nvSpPr>
        <p:spPr>
          <a:xfrm>
            <a:off x="750242" y="1676399"/>
            <a:ext cx="5907621" cy="409030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00000"/>
              </a:lnSpc>
            </a:pPr>
            <a:r>
              <a:rPr lang="en-US" sz="2400" b="1" kern="0" dirty="0"/>
              <a:t>World Bank, IMF and IFS:</a:t>
            </a:r>
          </a:p>
          <a:p>
            <a:pPr marL="533400" lvl="1" indent="0">
              <a:lnSpc>
                <a:spcPct val="100000"/>
              </a:lnSpc>
              <a:buNone/>
            </a:pPr>
            <a:r>
              <a:rPr lang="en-US" sz="1600" kern="0" dirty="0"/>
              <a:t>WDI annual CPI stops 2014, monthly IMF/IFS stopped 2014 and have one single month estimate in 2015</a:t>
            </a:r>
          </a:p>
          <a:p>
            <a:pPr marL="533400" lvl="1" indent="0">
              <a:lnSpc>
                <a:spcPct val="100000"/>
              </a:lnSpc>
              <a:buNone/>
            </a:pPr>
            <a:r>
              <a:rPr lang="en-US" sz="1600" kern="0" dirty="0"/>
              <a:t>Available data provides different inflation estimates but none of these sources provide CPI at component level, not possible to analyze differences</a:t>
            </a:r>
          </a:p>
          <a:p>
            <a:pPr marL="533400" lvl="1" indent="0">
              <a:lnSpc>
                <a:spcPct val="100000"/>
              </a:lnSpc>
              <a:buNone/>
            </a:pPr>
            <a:r>
              <a:rPr lang="en-US" sz="1600" kern="0" dirty="0"/>
              <a:t>Subnational data is not available, comparison between regions that face different levels of crises is not possible</a:t>
            </a:r>
          </a:p>
          <a:p>
            <a:pPr>
              <a:lnSpc>
                <a:spcPct val="100000"/>
              </a:lnSpc>
            </a:pPr>
            <a:r>
              <a:rPr lang="en-US" sz="2400" b="1" kern="0" dirty="0"/>
              <a:t>Country systems:</a:t>
            </a:r>
          </a:p>
          <a:p>
            <a:pPr marL="533400" lvl="1" indent="0">
              <a:lnSpc>
                <a:spcPct val="100000"/>
              </a:lnSpc>
              <a:buNone/>
            </a:pPr>
            <a:r>
              <a:rPr lang="en-US" sz="1600" kern="0" dirty="0"/>
              <a:t>Central Bank website has not been updated since may 2014, the connection is no longer secure. The Central Statistical Office’s website is offline. </a:t>
            </a:r>
          </a:p>
          <a:p>
            <a:pPr marL="533400" lvl="1" indent="0">
              <a:lnSpc>
                <a:spcPct val="100000"/>
              </a:lnSpc>
              <a:buNone/>
            </a:pPr>
            <a:r>
              <a:rPr lang="en-US" sz="1600" kern="0" dirty="0"/>
              <a:t>Data copies till October 2014 are available on Trading Economics but cannot be verified against their source.</a:t>
            </a:r>
          </a:p>
          <a:p>
            <a:pPr lvl="1">
              <a:lnSpc>
                <a:spcPct val="100000"/>
              </a:lnSpc>
            </a:pPr>
            <a:endParaRPr lang="en-US" sz="1600" kern="0" dirty="0"/>
          </a:p>
          <a:p>
            <a:pPr lvl="1">
              <a:lnSpc>
                <a:spcPct val="100000"/>
              </a:lnSpc>
            </a:pPr>
            <a:endParaRPr lang="en-US" sz="1600" kern="0" dirty="0"/>
          </a:p>
        </p:txBody>
      </p:sp>
      <p:sp>
        <p:nvSpPr>
          <p:cNvPr id="9" name="Title 1">
            <a:extLst>
              <a:ext uri="{FF2B5EF4-FFF2-40B4-BE49-F238E27FC236}">
                <a16:creationId xmlns:a16="http://schemas.microsoft.com/office/drawing/2014/main" id="{48FEE8AB-D390-4088-8BEF-93AC8DC8DF02}"/>
              </a:ext>
            </a:extLst>
          </p:cNvPr>
          <p:cNvSpPr txBox="1">
            <a:spLocks/>
          </p:cNvSpPr>
          <p:nvPr/>
        </p:nvSpPr>
        <p:spPr>
          <a:xfrm>
            <a:off x="750242" y="632990"/>
            <a:ext cx="4062643" cy="1043409"/>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300" b="1" kern="0" dirty="0"/>
              <a:t>Traditional sources</a:t>
            </a:r>
          </a:p>
        </p:txBody>
      </p:sp>
      <p:sp>
        <p:nvSpPr>
          <p:cNvPr id="11" name="Freeform: Shape 10">
            <a:extLst>
              <a:ext uri="{FF2B5EF4-FFF2-40B4-BE49-F238E27FC236}">
                <a16:creationId xmlns:a16="http://schemas.microsoft.com/office/drawing/2014/main" id="{036BF90E-CC5B-4DF6-8260-CC04A891C809}"/>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blipFill dpi="0" rotWithShape="1">
            <a:blip r:embed="rId2">
              <a:biLevel thresh="2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0B3BB81C-88E5-40CA-A13E-6472C95427B7}"/>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tx2">
              <a:lumMod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0370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E8FC33-ABF7-4F93-9B7C-7654B7C7C9B6}"/>
              </a:ext>
            </a:extLst>
          </p:cNvPr>
          <p:cNvSpPr txBox="1">
            <a:spLocks/>
          </p:cNvSpPr>
          <p:nvPr/>
        </p:nvSpPr>
        <p:spPr>
          <a:xfrm>
            <a:off x="750242" y="1676399"/>
            <a:ext cx="5907621" cy="409030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00000"/>
              </a:lnSpc>
            </a:pPr>
            <a:endParaRPr lang="en-US" sz="2000" kern="0" dirty="0"/>
          </a:p>
          <a:p>
            <a:pPr>
              <a:lnSpc>
                <a:spcPct val="100000"/>
              </a:lnSpc>
            </a:pPr>
            <a:r>
              <a:rPr lang="en-US" sz="2400" b="1" kern="0" dirty="0"/>
              <a:t>Price survey data from WFP/FAO/FEWS:</a:t>
            </a:r>
          </a:p>
          <a:p>
            <a:pPr marL="533400" lvl="1" indent="0">
              <a:lnSpc>
                <a:spcPct val="100000"/>
              </a:lnSpc>
              <a:buNone/>
            </a:pPr>
            <a:r>
              <a:rPr lang="en-US" sz="1600" kern="0" dirty="0"/>
              <a:t>Semi-reliable, but may be missing during critical times</a:t>
            </a:r>
          </a:p>
          <a:p>
            <a:pPr marL="533400" lvl="1" indent="0">
              <a:lnSpc>
                <a:spcPct val="100000"/>
              </a:lnSpc>
              <a:buNone/>
            </a:pPr>
            <a:r>
              <a:rPr lang="en-US" sz="1600" kern="0" dirty="0"/>
              <a:t>Few comparisons can consistently be drawn between key regions, between commodities or simply over time</a:t>
            </a:r>
          </a:p>
          <a:p>
            <a:pPr marL="533400" lvl="1" indent="0">
              <a:lnSpc>
                <a:spcPct val="100000"/>
              </a:lnSpc>
              <a:buNone/>
            </a:pPr>
            <a:endParaRPr lang="en-US" sz="1400" kern="0" dirty="0"/>
          </a:p>
          <a:p>
            <a:pPr>
              <a:lnSpc>
                <a:spcPct val="100000"/>
              </a:lnSpc>
            </a:pPr>
            <a:r>
              <a:rPr lang="en-US" sz="2400" b="1" kern="0" dirty="0"/>
              <a:t>Often difficult databases:</a:t>
            </a:r>
          </a:p>
          <a:p>
            <a:pPr marL="533400" lvl="1" indent="0">
              <a:lnSpc>
                <a:spcPct val="100000"/>
              </a:lnSpc>
              <a:buNone/>
            </a:pPr>
            <a:r>
              <a:rPr lang="en-US" sz="1600" kern="0" dirty="0"/>
              <a:t>Generally, not everything is useful or reliable: multiple currencies in a country, changing units (kg, 100kg), sometimes retail sometimes wholesale, different markets may be tracked at different times, names may change, outliers (possibly wrong survey entries) are common</a:t>
            </a:r>
          </a:p>
          <a:p>
            <a:pPr lvl="1">
              <a:lnSpc>
                <a:spcPct val="100000"/>
              </a:lnSpc>
            </a:pPr>
            <a:endParaRPr lang="en-US" sz="1400" kern="0" dirty="0"/>
          </a:p>
          <a:p>
            <a:pPr lvl="1">
              <a:lnSpc>
                <a:spcPct val="100000"/>
              </a:lnSpc>
            </a:pPr>
            <a:endParaRPr lang="en-US" sz="1400" kern="0" dirty="0"/>
          </a:p>
          <a:p>
            <a:pPr lvl="1">
              <a:lnSpc>
                <a:spcPct val="100000"/>
              </a:lnSpc>
            </a:pPr>
            <a:endParaRPr lang="en-US" sz="1600" kern="0" dirty="0"/>
          </a:p>
          <a:p>
            <a:pPr lvl="1">
              <a:lnSpc>
                <a:spcPct val="100000"/>
              </a:lnSpc>
            </a:pPr>
            <a:endParaRPr lang="en-US" sz="1600" kern="0" dirty="0"/>
          </a:p>
        </p:txBody>
      </p:sp>
      <p:sp>
        <p:nvSpPr>
          <p:cNvPr id="9" name="Title 1">
            <a:extLst>
              <a:ext uri="{FF2B5EF4-FFF2-40B4-BE49-F238E27FC236}">
                <a16:creationId xmlns:a16="http://schemas.microsoft.com/office/drawing/2014/main" id="{48FEE8AB-D390-4088-8BEF-93AC8DC8DF02}"/>
              </a:ext>
            </a:extLst>
          </p:cNvPr>
          <p:cNvSpPr txBox="1">
            <a:spLocks/>
          </p:cNvSpPr>
          <p:nvPr/>
        </p:nvSpPr>
        <p:spPr>
          <a:xfrm>
            <a:off x="750242" y="632990"/>
            <a:ext cx="4062643" cy="1043409"/>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300" b="1" kern="0" dirty="0"/>
              <a:t>Alternative sources:</a:t>
            </a:r>
          </a:p>
        </p:txBody>
      </p:sp>
      <p:sp>
        <p:nvSpPr>
          <p:cNvPr id="12" name="Freeform: Shape 11">
            <a:extLst>
              <a:ext uri="{FF2B5EF4-FFF2-40B4-BE49-F238E27FC236}">
                <a16:creationId xmlns:a16="http://schemas.microsoft.com/office/drawing/2014/main" id="{774C1EB5-AB54-429D-B3C5-E257594108DB}"/>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blipFill dpi="0" rotWithShape="1">
            <a:blip r:embed="rId2">
              <a:biLevel thresh="2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2DC11ACA-1058-4866-9851-9A0B15F981A1}"/>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tx2">
              <a:lumMod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272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202F28-1569-42F1-97DB-263F37654E91}"/>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Lst>
          </a:blip>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5B4A19DF-CD1F-4D51-B60C-C138E90BC3C6}"/>
              </a:ext>
            </a:extLst>
          </p:cNvPr>
          <p:cNvSpPr/>
          <p:nvPr/>
        </p:nvSpPr>
        <p:spPr>
          <a:xfrm>
            <a:off x="0" y="0"/>
            <a:ext cx="12192000" cy="6858000"/>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a:extLst>
              <a:ext uri="{FF2B5EF4-FFF2-40B4-BE49-F238E27FC236}">
                <a16:creationId xmlns:a16="http://schemas.microsoft.com/office/drawing/2014/main" id="{E3566629-8ACF-4AC4-8592-5FDFD0A3AC52}"/>
              </a:ext>
            </a:extLst>
          </p:cNvPr>
          <p:cNvSpPr txBox="1">
            <a:spLocks/>
          </p:cNvSpPr>
          <p:nvPr/>
        </p:nvSpPr>
        <p:spPr>
          <a:xfrm>
            <a:off x="156754" y="2235362"/>
            <a:ext cx="4192903" cy="286479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Font typeface="Arial"/>
              <a:buNone/>
            </a:pPr>
            <a:r>
              <a:rPr lang="en-US" sz="2400" b="1" kern="0" dirty="0">
                <a:solidFill>
                  <a:schemeClr val="tx1"/>
                </a:solidFill>
                <a:sym typeface="Arial"/>
              </a:rPr>
              <a:t>National prices on wheat remained fairly reliable</a:t>
            </a:r>
          </a:p>
          <a:p>
            <a:pPr marL="0" indent="0">
              <a:buFont typeface="Arial"/>
              <a:buNone/>
            </a:pPr>
            <a:endParaRPr lang="en-US" sz="2400" b="1" kern="0" dirty="0">
              <a:solidFill>
                <a:schemeClr val="tx1"/>
              </a:solidFill>
              <a:sym typeface="Arial"/>
            </a:endParaRPr>
          </a:p>
          <a:p>
            <a:pPr marL="0" indent="0">
              <a:buFont typeface="Arial"/>
              <a:buNone/>
            </a:pPr>
            <a:r>
              <a:rPr lang="en-US" sz="2400" b="1" kern="0" dirty="0">
                <a:solidFill>
                  <a:schemeClr val="tx1"/>
                </a:solidFill>
                <a:sym typeface="Arial"/>
              </a:rPr>
              <a:t>No details available on how the national average is constructed from subnational data</a:t>
            </a:r>
          </a:p>
        </p:txBody>
      </p:sp>
      <p:sp>
        <p:nvSpPr>
          <p:cNvPr id="20" name="Oval 19">
            <a:extLst>
              <a:ext uri="{FF2B5EF4-FFF2-40B4-BE49-F238E27FC236}">
                <a16:creationId xmlns:a16="http://schemas.microsoft.com/office/drawing/2014/main" id="{DD4D855F-8EA5-462E-93E8-75F82AED8805}"/>
              </a:ext>
            </a:extLst>
          </p:cNvPr>
          <p:cNvSpPr/>
          <p:nvPr/>
        </p:nvSpPr>
        <p:spPr>
          <a:xfrm>
            <a:off x="8162544" y="2529840"/>
            <a:ext cx="1011936" cy="10119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2B8B624F-292A-46F1-B5F2-44FBC5CAD574}"/>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tx1"/>
                </a:solidFill>
              </a:rPr>
              <a:t>Yemen: WFP data</a:t>
            </a:r>
          </a:p>
        </p:txBody>
      </p:sp>
      <p:pic>
        <p:nvPicPr>
          <p:cNvPr id="16" name="Picture 15">
            <a:extLst>
              <a:ext uri="{FF2B5EF4-FFF2-40B4-BE49-F238E27FC236}">
                <a16:creationId xmlns:a16="http://schemas.microsoft.com/office/drawing/2014/main" id="{896D496E-C232-4B32-94C6-9E7EE8F0489F}"/>
              </a:ext>
            </a:extLst>
          </p:cNvPr>
          <p:cNvPicPr>
            <a:picLocks noChangeAspect="1"/>
          </p:cNvPicPr>
          <p:nvPr/>
        </p:nvPicPr>
        <p:blipFill>
          <a:blip r:embed="rId4"/>
          <a:stretch>
            <a:fillRect/>
          </a:stretch>
        </p:blipFill>
        <p:spPr>
          <a:xfrm>
            <a:off x="4432377" y="1661160"/>
            <a:ext cx="7468704" cy="4013200"/>
          </a:xfrm>
          <a:prstGeom prst="rect">
            <a:avLst/>
          </a:prstGeom>
        </p:spPr>
      </p:pic>
      <p:pic>
        <p:nvPicPr>
          <p:cNvPr id="13" name="Picture 12">
            <a:extLst>
              <a:ext uri="{FF2B5EF4-FFF2-40B4-BE49-F238E27FC236}">
                <a16:creationId xmlns:a16="http://schemas.microsoft.com/office/drawing/2014/main" id="{6CB3FBB3-D7F5-40F2-A48B-2792B5FEBB91}"/>
              </a:ext>
            </a:extLst>
          </p:cNvPr>
          <p:cNvPicPr>
            <a:picLocks noChangeAspect="1"/>
          </p:cNvPicPr>
          <p:nvPr/>
        </p:nvPicPr>
        <p:blipFill>
          <a:blip r:embed="rId4"/>
          <a:stretch>
            <a:fillRect/>
          </a:stretch>
        </p:blipFill>
        <p:spPr>
          <a:xfrm>
            <a:off x="4386832" y="1661160"/>
            <a:ext cx="7551424" cy="4013200"/>
          </a:xfrm>
          <a:prstGeom prst="rect">
            <a:avLst/>
          </a:prstGeom>
        </p:spPr>
      </p:pic>
      <p:sp>
        <p:nvSpPr>
          <p:cNvPr id="14" name="Oval 13">
            <a:extLst>
              <a:ext uri="{FF2B5EF4-FFF2-40B4-BE49-F238E27FC236}">
                <a16:creationId xmlns:a16="http://schemas.microsoft.com/office/drawing/2014/main" id="{8DECCE55-7679-4684-BA22-2E2366576EF6}"/>
              </a:ext>
            </a:extLst>
          </p:cNvPr>
          <p:cNvSpPr/>
          <p:nvPr/>
        </p:nvSpPr>
        <p:spPr>
          <a:xfrm>
            <a:off x="8199719" y="2529840"/>
            <a:ext cx="1011936" cy="10119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45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202F28-1569-42F1-97DB-263F37654E91}"/>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Lst>
          </a:blip>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5B4A19DF-CD1F-4D51-B60C-C138E90BC3C6}"/>
              </a:ext>
            </a:extLst>
          </p:cNvPr>
          <p:cNvSpPr/>
          <p:nvPr/>
        </p:nvSpPr>
        <p:spPr>
          <a:xfrm>
            <a:off x="0" y="0"/>
            <a:ext cx="12192000" cy="6858000"/>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a:extLst>
              <a:ext uri="{FF2B5EF4-FFF2-40B4-BE49-F238E27FC236}">
                <a16:creationId xmlns:a16="http://schemas.microsoft.com/office/drawing/2014/main" id="{E3566629-8ACF-4AC4-8592-5FDFD0A3AC52}"/>
              </a:ext>
            </a:extLst>
          </p:cNvPr>
          <p:cNvSpPr txBox="1">
            <a:spLocks/>
          </p:cNvSpPr>
          <p:nvPr/>
        </p:nvSpPr>
        <p:spPr>
          <a:xfrm>
            <a:off x="156376" y="1912099"/>
            <a:ext cx="4276001" cy="3690699"/>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Font typeface="Arial"/>
              <a:buNone/>
            </a:pPr>
            <a:r>
              <a:rPr lang="en-US" sz="2400" b="1" kern="0" dirty="0">
                <a:solidFill>
                  <a:schemeClr val="tx1"/>
                </a:solidFill>
                <a:sym typeface="Arial"/>
              </a:rPr>
              <a:t>Prices are not always reliably available across markets and time.</a:t>
            </a:r>
          </a:p>
          <a:p>
            <a:pPr marL="0" indent="0">
              <a:buFont typeface="Arial"/>
              <a:buNone/>
            </a:pPr>
            <a:endParaRPr lang="en-US" sz="2400" b="1" kern="0" dirty="0">
              <a:solidFill>
                <a:schemeClr val="tx1"/>
              </a:solidFill>
              <a:sym typeface="Arial"/>
            </a:endParaRPr>
          </a:p>
          <a:p>
            <a:pPr marL="0" indent="0">
              <a:buFont typeface="Arial"/>
              <a:buNone/>
            </a:pPr>
            <a:r>
              <a:rPr lang="en-US" sz="2400" b="1" kern="0" dirty="0">
                <a:solidFill>
                  <a:schemeClr val="tx1"/>
                </a:solidFill>
                <a:sym typeface="Arial"/>
              </a:rPr>
              <a:t>Example (right), 4 key cities:</a:t>
            </a:r>
          </a:p>
          <a:p>
            <a:pPr marL="0" indent="0">
              <a:buFont typeface="Arial"/>
              <a:buNone/>
            </a:pPr>
            <a:r>
              <a:rPr lang="en-US" sz="2400" kern="0" dirty="0">
                <a:solidFill>
                  <a:schemeClr val="tx1"/>
                </a:solidFill>
                <a:sym typeface="Arial"/>
              </a:rPr>
              <a:t>Aden (port city, Saudi coalition)</a:t>
            </a:r>
          </a:p>
          <a:p>
            <a:pPr marL="0" indent="0">
              <a:buFont typeface="Arial"/>
              <a:buNone/>
            </a:pPr>
            <a:r>
              <a:rPr lang="en-US" sz="2400" kern="0" dirty="0">
                <a:solidFill>
                  <a:schemeClr val="tx1"/>
                </a:solidFill>
                <a:sym typeface="Arial"/>
              </a:rPr>
              <a:t>Hodeida (port city, Houthi)</a:t>
            </a:r>
          </a:p>
          <a:p>
            <a:pPr marL="0" indent="0">
              <a:buFont typeface="Arial"/>
              <a:buNone/>
            </a:pPr>
            <a:r>
              <a:rPr lang="en-US" sz="2400" kern="0" dirty="0" err="1">
                <a:solidFill>
                  <a:schemeClr val="tx1"/>
                </a:solidFill>
                <a:sym typeface="Arial"/>
              </a:rPr>
              <a:t>Sa’na</a:t>
            </a:r>
            <a:r>
              <a:rPr lang="en-US" sz="2400" kern="0" dirty="0">
                <a:solidFill>
                  <a:schemeClr val="tx1"/>
                </a:solidFill>
                <a:sym typeface="Arial"/>
              </a:rPr>
              <a:t> (capital) </a:t>
            </a:r>
            <a:r>
              <a:rPr lang="en-US" sz="2400" b="1" kern="0" dirty="0" err="1">
                <a:solidFill>
                  <a:schemeClr val="tx1"/>
                </a:solidFill>
                <a:sym typeface="Arial"/>
              </a:rPr>
              <a:t>noData</a:t>
            </a:r>
            <a:endParaRPr lang="en-US" sz="2400" kern="0" dirty="0">
              <a:solidFill>
                <a:schemeClr val="tx1"/>
              </a:solidFill>
              <a:sym typeface="Arial"/>
            </a:endParaRPr>
          </a:p>
          <a:p>
            <a:pPr marL="0" indent="0">
              <a:buFont typeface="Arial"/>
              <a:buNone/>
            </a:pPr>
            <a:r>
              <a:rPr lang="en-US" sz="2400" kern="0" dirty="0">
                <a:solidFill>
                  <a:schemeClr val="tx1"/>
                </a:solidFill>
                <a:sym typeface="Arial"/>
              </a:rPr>
              <a:t>Mukalla (Al-Qaeda)</a:t>
            </a:r>
          </a:p>
          <a:p>
            <a:pPr marL="0" indent="0">
              <a:buFont typeface="Arial"/>
              <a:buNone/>
            </a:pPr>
            <a:endParaRPr lang="en-US" sz="2400" b="1" kern="0" dirty="0">
              <a:solidFill>
                <a:schemeClr val="tx1"/>
              </a:solidFill>
              <a:sym typeface="Arial"/>
            </a:endParaRPr>
          </a:p>
          <a:p>
            <a:pPr marL="0" indent="0">
              <a:buFont typeface="Arial"/>
              <a:buNone/>
            </a:pPr>
            <a:endParaRPr lang="en-US" sz="2400" b="1" kern="0" dirty="0">
              <a:solidFill>
                <a:schemeClr val="tx1"/>
              </a:solidFill>
              <a:sym typeface="Arial"/>
            </a:endParaRPr>
          </a:p>
        </p:txBody>
      </p:sp>
      <p:sp>
        <p:nvSpPr>
          <p:cNvPr id="20" name="Oval 19">
            <a:extLst>
              <a:ext uri="{FF2B5EF4-FFF2-40B4-BE49-F238E27FC236}">
                <a16:creationId xmlns:a16="http://schemas.microsoft.com/office/drawing/2014/main" id="{DD4D855F-8EA5-462E-93E8-75F82AED8805}"/>
              </a:ext>
            </a:extLst>
          </p:cNvPr>
          <p:cNvSpPr/>
          <p:nvPr/>
        </p:nvSpPr>
        <p:spPr>
          <a:xfrm>
            <a:off x="8162544" y="2529840"/>
            <a:ext cx="1011936" cy="10119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2B8B624F-292A-46F1-B5F2-44FBC5CAD574}"/>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tx1"/>
                </a:solidFill>
              </a:rPr>
              <a:t>Yemen: WFP data</a:t>
            </a:r>
          </a:p>
        </p:txBody>
      </p:sp>
      <p:pic>
        <p:nvPicPr>
          <p:cNvPr id="16" name="Picture 15">
            <a:extLst>
              <a:ext uri="{FF2B5EF4-FFF2-40B4-BE49-F238E27FC236}">
                <a16:creationId xmlns:a16="http://schemas.microsoft.com/office/drawing/2014/main" id="{896D496E-C232-4B32-94C6-9E7EE8F0489F}"/>
              </a:ext>
            </a:extLst>
          </p:cNvPr>
          <p:cNvPicPr>
            <a:picLocks noChangeAspect="1"/>
          </p:cNvPicPr>
          <p:nvPr/>
        </p:nvPicPr>
        <p:blipFill>
          <a:blip r:embed="rId4"/>
          <a:stretch>
            <a:fillRect/>
          </a:stretch>
        </p:blipFill>
        <p:spPr>
          <a:xfrm>
            <a:off x="4432377" y="1661160"/>
            <a:ext cx="7468704" cy="4013200"/>
          </a:xfrm>
          <a:prstGeom prst="rect">
            <a:avLst/>
          </a:prstGeom>
        </p:spPr>
      </p:pic>
      <p:pic>
        <p:nvPicPr>
          <p:cNvPr id="6" name="Picture 5">
            <a:extLst>
              <a:ext uri="{FF2B5EF4-FFF2-40B4-BE49-F238E27FC236}">
                <a16:creationId xmlns:a16="http://schemas.microsoft.com/office/drawing/2014/main" id="{F53FC3E2-8EF0-4746-814E-2B1FC279E289}"/>
              </a:ext>
            </a:extLst>
          </p:cNvPr>
          <p:cNvPicPr>
            <a:picLocks noChangeAspect="1"/>
          </p:cNvPicPr>
          <p:nvPr/>
        </p:nvPicPr>
        <p:blipFill>
          <a:blip r:embed="rId5"/>
          <a:stretch>
            <a:fillRect/>
          </a:stretch>
        </p:blipFill>
        <p:spPr>
          <a:xfrm>
            <a:off x="4267199" y="1661160"/>
            <a:ext cx="7710081" cy="4016545"/>
          </a:xfrm>
          <a:prstGeom prst="rect">
            <a:avLst/>
          </a:prstGeom>
        </p:spPr>
      </p:pic>
    </p:spTree>
    <p:extLst>
      <p:ext uri="{BB962C8B-B14F-4D97-AF65-F5344CB8AC3E}">
        <p14:creationId xmlns:p14="http://schemas.microsoft.com/office/powerpoint/2010/main" val="2091936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202F28-1569-42F1-97DB-263F37654E91}"/>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Lst>
          </a:blip>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5B4A19DF-CD1F-4D51-B60C-C138E90BC3C6}"/>
              </a:ext>
            </a:extLst>
          </p:cNvPr>
          <p:cNvSpPr/>
          <p:nvPr/>
        </p:nvSpPr>
        <p:spPr>
          <a:xfrm>
            <a:off x="0" y="0"/>
            <a:ext cx="12192000" cy="6858000"/>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a:extLst>
              <a:ext uri="{FF2B5EF4-FFF2-40B4-BE49-F238E27FC236}">
                <a16:creationId xmlns:a16="http://schemas.microsoft.com/office/drawing/2014/main" id="{E3566629-8ACF-4AC4-8592-5FDFD0A3AC52}"/>
              </a:ext>
            </a:extLst>
          </p:cNvPr>
          <p:cNvSpPr txBox="1">
            <a:spLocks/>
          </p:cNvSpPr>
          <p:nvPr/>
        </p:nvSpPr>
        <p:spPr>
          <a:xfrm>
            <a:off x="265519" y="2374821"/>
            <a:ext cx="4058738" cy="241398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Font typeface="Arial"/>
              <a:buNone/>
            </a:pPr>
            <a:r>
              <a:rPr lang="en-US" sz="2400" b="1" kern="0" dirty="0">
                <a:solidFill>
                  <a:schemeClr val="tx1"/>
                </a:solidFill>
                <a:sym typeface="Arial"/>
              </a:rPr>
              <a:t>Prices are not always reliably available across markets and time</a:t>
            </a:r>
          </a:p>
          <a:p>
            <a:pPr marL="0" indent="0">
              <a:buFont typeface="Arial"/>
              <a:buNone/>
            </a:pPr>
            <a:endParaRPr lang="en-US" sz="2400" b="1" kern="0" dirty="0">
              <a:solidFill>
                <a:schemeClr val="tx1"/>
              </a:solidFill>
              <a:sym typeface="Arial"/>
            </a:endParaRPr>
          </a:p>
        </p:txBody>
      </p:sp>
      <p:sp>
        <p:nvSpPr>
          <p:cNvPr id="20" name="Oval 19">
            <a:extLst>
              <a:ext uri="{FF2B5EF4-FFF2-40B4-BE49-F238E27FC236}">
                <a16:creationId xmlns:a16="http://schemas.microsoft.com/office/drawing/2014/main" id="{DD4D855F-8EA5-462E-93E8-75F82AED8805}"/>
              </a:ext>
            </a:extLst>
          </p:cNvPr>
          <p:cNvSpPr/>
          <p:nvPr/>
        </p:nvSpPr>
        <p:spPr>
          <a:xfrm>
            <a:off x="8162544" y="2529840"/>
            <a:ext cx="1011936" cy="10119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2B8B624F-292A-46F1-B5F2-44FBC5CAD574}"/>
              </a:ext>
            </a:extLst>
          </p:cNvPr>
          <p:cNvSpPr/>
          <p:nvPr/>
        </p:nvSpPr>
        <p:spPr>
          <a:xfrm>
            <a:off x="5905500" y="0"/>
            <a:ext cx="6286500" cy="6926580"/>
          </a:xfrm>
          <a:custGeom>
            <a:avLst/>
            <a:gdLst>
              <a:gd name="connsiteX0" fmla="*/ 0 w 6286500"/>
              <a:gd name="connsiteY0" fmla="*/ 7620 h 6926580"/>
              <a:gd name="connsiteX1" fmla="*/ 3200400 w 6286500"/>
              <a:gd name="connsiteY1" fmla="*/ 6926580 h 6926580"/>
              <a:gd name="connsiteX2" fmla="*/ 6278880 w 6286500"/>
              <a:gd name="connsiteY2" fmla="*/ 6903720 h 6926580"/>
              <a:gd name="connsiteX3" fmla="*/ 6286500 w 6286500"/>
              <a:gd name="connsiteY3" fmla="*/ 0 h 6926580"/>
              <a:gd name="connsiteX4" fmla="*/ 0 w 6286500"/>
              <a:gd name="connsiteY4" fmla="*/ 7620 h 692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6500" h="6926580">
                <a:moveTo>
                  <a:pt x="0" y="7620"/>
                </a:moveTo>
                <a:lnTo>
                  <a:pt x="3200400" y="6926580"/>
                </a:lnTo>
                <a:lnTo>
                  <a:pt x="6278880" y="6903720"/>
                </a:lnTo>
                <a:lnTo>
                  <a:pt x="6286500" y="0"/>
                </a:lnTo>
                <a:lnTo>
                  <a:pt x="0" y="76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64AE31-719D-4E8E-95F7-80889E96133F}"/>
              </a:ext>
            </a:extLst>
          </p:cNvPr>
          <p:cNvSpPr>
            <a:spLocks noGrp="1"/>
          </p:cNvSpPr>
          <p:nvPr>
            <p:ph type="title"/>
          </p:nvPr>
        </p:nvSpPr>
        <p:spPr>
          <a:xfrm>
            <a:off x="838200" y="243859"/>
            <a:ext cx="10515600" cy="721968"/>
          </a:xfrm>
        </p:spPr>
        <p:txBody>
          <a:bodyPr/>
          <a:lstStyle/>
          <a:p>
            <a:r>
              <a:rPr lang="en-US" b="1" dirty="0">
                <a:solidFill>
                  <a:schemeClr val="tx1"/>
                </a:solidFill>
              </a:rPr>
              <a:t>Yemen: WFP data</a:t>
            </a:r>
          </a:p>
        </p:txBody>
      </p:sp>
      <p:pic>
        <p:nvPicPr>
          <p:cNvPr id="16" name="Picture 15">
            <a:extLst>
              <a:ext uri="{FF2B5EF4-FFF2-40B4-BE49-F238E27FC236}">
                <a16:creationId xmlns:a16="http://schemas.microsoft.com/office/drawing/2014/main" id="{896D496E-C232-4B32-94C6-9E7EE8F0489F}"/>
              </a:ext>
            </a:extLst>
          </p:cNvPr>
          <p:cNvPicPr>
            <a:picLocks noChangeAspect="1"/>
          </p:cNvPicPr>
          <p:nvPr/>
        </p:nvPicPr>
        <p:blipFill>
          <a:blip r:embed="rId4"/>
          <a:stretch>
            <a:fillRect/>
          </a:stretch>
        </p:blipFill>
        <p:spPr>
          <a:xfrm>
            <a:off x="4432377" y="1661160"/>
            <a:ext cx="7468704" cy="4013200"/>
          </a:xfrm>
          <a:prstGeom prst="rect">
            <a:avLst/>
          </a:prstGeom>
        </p:spPr>
      </p:pic>
      <p:pic>
        <p:nvPicPr>
          <p:cNvPr id="5" name="Picture 4">
            <a:extLst>
              <a:ext uri="{FF2B5EF4-FFF2-40B4-BE49-F238E27FC236}">
                <a16:creationId xmlns:a16="http://schemas.microsoft.com/office/drawing/2014/main" id="{0CFBC942-2108-4CC4-9793-7E0628C224D0}"/>
              </a:ext>
            </a:extLst>
          </p:cNvPr>
          <p:cNvPicPr>
            <a:picLocks noChangeAspect="1"/>
          </p:cNvPicPr>
          <p:nvPr/>
        </p:nvPicPr>
        <p:blipFill>
          <a:blip r:embed="rId5"/>
          <a:stretch>
            <a:fillRect/>
          </a:stretch>
        </p:blipFill>
        <p:spPr>
          <a:xfrm>
            <a:off x="4285291" y="1661160"/>
            <a:ext cx="7641190" cy="4013200"/>
          </a:xfrm>
          <a:prstGeom prst="rect">
            <a:avLst/>
          </a:prstGeom>
        </p:spPr>
      </p:pic>
    </p:spTree>
    <p:extLst>
      <p:ext uri="{BB962C8B-B14F-4D97-AF65-F5344CB8AC3E}">
        <p14:creationId xmlns:p14="http://schemas.microsoft.com/office/powerpoint/2010/main" val="2688431270"/>
      </p:ext>
    </p:extLst>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F2126381553441AAB919CB53585984" ma:contentTypeVersion="10" ma:contentTypeDescription="Create a new document." ma:contentTypeScope="" ma:versionID="384168822bb8a552c0ecccda9aa2ee63">
  <xsd:schema xmlns:xsd="http://www.w3.org/2001/XMLSchema" xmlns:xs="http://www.w3.org/2001/XMLSchema" xmlns:p="http://schemas.microsoft.com/office/2006/metadata/properties" xmlns:ns3="fb6f0dd5-0349-47c8-82f6-4423e71a7ac1" xmlns:ns4="ac8e30ca-65e9-4041-b86a-4d1b6d416c33" targetNamespace="http://schemas.microsoft.com/office/2006/metadata/properties" ma:root="true" ma:fieldsID="b8b3e5739bfa6710446d4439ecab451f" ns3:_="" ns4:_="">
    <xsd:import namespace="fb6f0dd5-0349-47c8-82f6-4423e71a7ac1"/>
    <xsd:import namespace="ac8e30ca-65e9-4041-b86a-4d1b6d416c33"/>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4:SharedWithUsers" minOccurs="0"/>
                <xsd:element ref="ns4:SharedWithDetails" minOccurs="0"/>
                <xsd:element ref="ns4:SharingHintHash" minOccurs="0"/>
                <xsd:element ref="ns3:MediaServiceOCR"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6f0dd5-0349-47c8-82f6-4423e71a7ac1"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c8e30ca-65e9-4041-b86a-4d1b6d416c33"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element name="SharingHintHash" ma:index="14"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759774-EB9A-481C-A3C6-377183EF2286}">
  <ds:schemaRefs>
    <ds:schemaRef ds:uri="http://schemas.microsoft.com/sharepoint/v3/contenttype/forms"/>
  </ds:schemaRefs>
</ds:datastoreItem>
</file>

<file path=customXml/itemProps2.xml><?xml version="1.0" encoding="utf-8"?>
<ds:datastoreItem xmlns:ds="http://schemas.openxmlformats.org/officeDocument/2006/customXml" ds:itemID="{93D5CE73-51BD-409E-BA00-F3E32F2500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b6f0dd5-0349-47c8-82f6-4423e71a7ac1"/>
    <ds:schemaRef ds:uri="ac8e30ca-65e9-4041-b86a-4d1b6d416c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3A259A-A56E-4524-AE18-0506FF35022D}">
  <ds:schemaRefs>
    <ds:schemaRef ds:uri="http://schemas.openxmlformats.org/package/2006/metadata/core-properties"/>
    <ds:schemaRef ds:uri="http://purl.org/dc/elements/1.1/"/>
    <ds:schemaRef ds:uri="http://purl.org/dc/dcmitype/"/>
    <ds:schemaRef ds:uri="http://purl.org/dc/term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ac8e30ca-65e9-4041-b86a-4d1b6d416c33"/>
    <ds:schemaRef ds:uri="fb6f0dd5-0349-47c8-82f6-4423e71a7ac1"/>
  </ds:schemaRefs>
</ds:datastoreItem>
</file>

<file path=docProps/app.xml><?xml version="1.0" encoding="utf-8"?>
<Properties xmlns="http://schemas.openxmlformats.org/officeDocument/2006/extended-properties" xmlns:vt="http://schemas.openxmlformats.org/officeDocument/2006/docPropsVTypes">
  <TotalTime>2766</TotalTime>
  <Words>1964</Words>
  <Application>Microsoft Office PowerPoint</Application>
  <PresentationFormat>Widescreen</PresentationFormat>
  <Paragraphs>481</Paragraphs>
  <Slides>28</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2_Office Theme</vt:lpstr>
      <vt:lpstr>Advanced Analytics: Toward real-time local food prices in FCS countries  Bo Pieter Johannes Andrée DECAT </vt:lpstr>
      <vt:lpstr>PowerPoint Presentation</vt:lpstr>
      <vt:lpstr>Overview of capabilities being developed</vt:lpstr>
      <vt:lpstr>The case of Yemen:   Existing data capabilities </vt:lpstr>
      <vt:lpstr>Yemen: an example case</vt:lpstr>
      <vt:lpstr>PowerPoint Presentation</vt:lpstr>
      <vt:lpstr>Yemen: WFP data</vt:lpstr>
      <vt:lpstr>Yemen: WFP data</vt:lpstr>
      <vt:lpstr>Yemen: WFP data</vt:lpstr>
      <vt:lpstr>PowerPoint Presentation</vt:lpstr>
      <vt:lpstr>Yemen: example of real-time imputations</vt:lpstr>
      <vt:lpstr>Yemen: example of real-time imputations</vt:lpstr>
      <vt:lpstr>Aden city: example of real-time imputations</vt:lpstr>
      <vt:lpstr>PowerPoint Presentation</vt:lpstr>
      <vt:lpstr>Annex   </vt:lpstr>
      <vt:lpstr>Outline of Core Algorithmic framework:</vt:lpstr>
      <vt:lpstr>Outline of Core Algorithmic framework:</vt:lpstr>
      <vt:lpstr>FCS Coverage table</vt:lpstr>
      <vt:lpstr>Assessing local price developments and comparing between regions is often challenging </vt:lpstr>
      <vt:lpstr>Coverage table</vt:lpstr>
      <vt:lpstr>Coverage table</vt:lpstr>
      <vt:lpstr>PowerPoint Presentation</vt:lpstr>
      <vt:lpstr>Coverage table</vt:lpstr>
      <vt:lpstr>Coverage table</vt:lpstr>
      <vt:lpstr>Coverage table</vt:lpstr>
      <vt:lpstr>Coverage table</vt:lpstr>
      <vt:lpstr>Coverage table</vt:lpstr>
      <vt:lpstr>Coverage table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Spread of COVID-19: Connections with Air Pollution Exposure  Bo Pieter Johannes Andrée,  COVID-Clinic, April 8, 2020</dc:title>
  <dc:creator>Nadia Fernanda Piffaretti</dc:creator>
  <cp:lastModifiedBy>Bo Andrée</cp:lastModifiedBy>
  <cp:revision>216</cp:revision>
  <dcterms:created xsi:type="dcterms:W3CDTF">2020-04-08T18:42:11Z</dcterms:created>
  <dcterms:modified xsi:type="dcterms:W3CDTF">2021-03-02T17:59:00Z</dcterms:modified>
</cp:coreProperties>
</file>